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321" r:id="rId3"/>
    <p:sldId id="322" r:id="rId4"/>
    <p:sldId id="323" r:id="rId5"/>
    <p:sldId id="324" r:id="rId6"/>
    <p:sldId id="325" r:id="rId7"/>
    <p:sldId id="326" r:id="rId8"/>
    <p:sldId id="327" r:id="rId9"/>
    <p:sldId id="328" r:id="rId10"/>
    <p:sldId id="329" r:id="rId11"/>
    <p:sldId id="258" r:id="rId12"/>
    <p:sldId id="319" r:id="rId13"/>
    <p:sldId id="320" r:id="rId14"/>
    <p:sldId id="263" r:id="rId15"/>
    <p:sldId id="264" r:id="rId16"/>
    <p:sldId id="308" r:id="rId17"/>
    <p:sldId id="265" r:id="rId18"/>
    <p:sldId id="310" r:id="rId19"/>
    <p:sldId id="267" r:id="rId20"/>
    <p:sldId id="296" r:id="rId21"/>
    <p:sldId id="311" r:id="rId22"/>
    <p:sldId id="306" r:id="rId23"/>
    <p:sldId id="313" r:id="rId24"/>
    <p:sldId id="271" r:id="rId25"/>
    <p:sldId id="315" r:id="rId26"/>
    <p:sldId id="272" r:id="rId27"/>
    <p:sldId id="317" r:id="rId28"/>
    <p:sldId id="318" r:id="rId2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3"/>
  </p:normalViewPr>
  <p:slideViewPr>
    <p:cSldViewPr>
      <p:cViewPr varScale="1">
        <p:scale>
          <a:sx n="117" d="100"/>
          <a:sy n="117" d="100"/>
        </p:scale>
        <p:origin x="148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EA94D-59DE-4E79-8EDC-7C8C3C1FD35D}" type="datetimeFigureOut">
              <a:rPr lang="ko-KR" altLang="en-US" smtClean="0"/>
              <a:pPr/>
              <a:t>2020. 6. 12.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015D3C-11FD-41E5-9A8B-A6D16173F1E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altLang="ko-KR" dirty="0"/>
              <a:t>Age 57. Pre and 2 month after 1 Intracel treatment.  There is  skin tightening and lifting effect. Wrinkles are reduced and eyebrows are in higher position.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15D3C-11FD-41E5-9A8B-A6D16173F1E0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15D3C-11FD-41E5-9A8B-A6D16173F1E0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57C5E-ECE3-4597-A9DF-70C8B6C5B275}" type="datetimeFigureOut">
              <a:rPr lang="ko-KR" altLang="en-US" smtClean="0"/>
              <a:pPr/>
              <a:t>2020. 6. 12.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6E1CB-65A7-4AF7-8350-4D97FED37CC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174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4305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57C5E-ECE3-4597-A9DF-70C8B6C5B275}" type="datetimeFigureOut">
              <a:rPr lang="ko-KR" altLang="en-US" smtClean="0"/>
              <a:pPr/>
              <a:t>2020. 6. 12.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6E1CB-65A7-4AF7-8350-4D97FED37CC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57C5E-ECE3-4597-A9DF-70C8B6C5B275}" type="datetimeFigureOut">
              <a:rPr lang="ko-KR" altLang="en-US" smtClean="0"/>
              <a:pPr/>
              <a:t>2020. 6. 12.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6E1CB-65A7-4AF7-8350-4D97FED37CC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174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57C5E-ECE3-4597-A9DF-70C8B6C5B275}" type="datetimeFigureOut">
              <a:rPr lang="ko-KR" altLang="en-US" smtClean="0"/>
              <a:pPr/>
              <a:t>2020. 6. 12.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6E1CB-65A7-4AF7-8350-4D97FED37CC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57C5E-ECE3-4597-A9DF-70C8B6C5B275}" type="datetimeFigureOut">
              <a:rPr lang="ko-KR" altLang="en-US" smtClean="0"/>
              <a:pPr/>
              <a:t>2020. 6. 12.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6E1CB-65A7-4AF7-8350-4D97FED37CC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174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57C5E-ECE3-4597-A9DF-70C8B6C5B275}" type="datetimeFigureOut">
              <a:rPr lang="ko-KR" altLang="en-US" smtClean="0"/>
              <a:pPr/>
              <a:t>2020. 6. 12.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6E1CB-65A7-4AF7-8350-4D97FED37CC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1748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57C5E-ECE3-4597-A9DF-70C8B6C5B275}" type="datetimeFigureOut">
              <a:rPr lang="ko-KR" altLang="en-US" smtClean="0"/>
              <a:pPr/>
              <a:t>2020. 6. 12.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6E1CB-65A7-4AF7-8350-4D97FED37CC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174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57C5E-ECE3-4597-A9DF-70C8B6C5B275}" type="datetimeFigureOut">
              <a:rPr lang="ko-KR" altLang="en-US" smtClean="0"/>
              <a:pPr/>
              <a:t>2020. 6. 12.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6E1CB-65A7-4AF7-8350-4D97FED37CC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57C5E-ECE3-4597-A9DF-70C8B6C5B275}" type="datetimeFigureOut">
              <a:rPr lang="ko-KR" altLang="en-US" smtClean="0"/>
              <a:pPr/>
              <a:t>2020. 6. 12.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6E1CB-65A7-4AF7-8350-4D97FED37CC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57C5E-ECE3-4597-A9DF-70C8B6C5B275}" type="datetimeFigureOut">
              <a:rPr lang="ko-KR" altLang="en-US" smtClean="0"/>
              <a:pPr/>
              <a:t>2020. 6. 12.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6E1CB-65A7-4AF7-8350-4D97FED37CC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57C5E-ECE3-4597-A9DF-70C8B6C5B275}" type="datetimeFigureOut">
              <a:rPr lang="ko-KR" altLang="en-US" smtClean="0"/>
              <a:pPr/>
              <a:t>2020. 6. 12.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6E1CB-65A7-4AF7-8350-4D97FED37CC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57C5E-ECE3-4597-A9DF-70C8B6C5B275}" type="datetimeFigureOut">
              <a:rPr lang="ko-KR" altLang="en-US" smtClean="0"/>
              <a:pPr/>
              <a:t>2020. 6. 12.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6E1CB-65A7-4AF7-8350-4D97FED37CC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직사각형 7"/>
          <p:cNvSpPr/>
          <p:nvPr userDrawn="1"/>
        </p:nvSpPr>
        <p:spPr>
          <a:xfrm>
            <a:off x="0" y="285750"/>
            <a:ext cx="142875" cy="6572250"/>
          </a:xfrm>
          <a:prstGeom prst="rect">
            <a:avLst/>
          </a:prstGeom>
          <a:solidFill>
            <a:srgbClr val="B09D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9" name="직사각형 8"/>
          <p:cNvSpPr/>
          <p:nvPr userDrawn="1"/>
        </p:nvSpPr>
        <p:spPr>
          <a:xfrm flipH="1">
            <a:off x="9001125" y="285750"/>
            <a:ext cx="142875" cy="6572250"/>
          </a:xfrm>
          <a:prstGeom prst="rect">
            <a:avLst/>
          </a:prstGeom>
          <a:solidFill>
            <a:srgbClr val="B09D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10" name="직사각형 9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rgbClr val="B09D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11" name="직사각형 10"/>
          <p:cNvSpPr/>
          <p:nvPr userDrawn="1"/>
        </p:nvSpPr>
        <p:spPr>
          <a:xfrm>
            <a:off x="0" y="6715125"/>
            <a:ext cx="9144000" cy="142875"/>
          </a:xfrm>
          <a:prstGeom prst="rect">
            <a:avLst/>
          </a:prstGeom>
          <a:solidFill>
            <a:srgbClr val="B09D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pic>
        <p:nvPicPr>
          <p:cNvPr id="12" name="그림 11" descr="INTRAcel로고_white.pn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78613" y="44450"/>
            <a:ext cx="23717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71569" y="2420866"/>
            <a:ext cx="748883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kumimoji="0" lang="en-US" altLang="ko-KR" sz="4400" b="1" dirty="0">
                <a:solidFill>
                  <a:schemeClr val="bg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Clinical results of </a:t>
            </a:r>
            <a:r>
              <a:rPr kumimoji="0" lang="en-US" altLang="ko-KR" sz="4400" b="1" dirty="0" err="1">
                <a:solidFill>
                  <a:schemeClr val="bg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INTRAcel</a:t>
            </a:r>
            <a:endParaRPr kumimoji="0" lang="en-US" altLang="ko-KR" sz="4400" b="1" dirty="0">
              <a:solidFill>
                <a:schemeClr val="bg2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직사각형 4"/>
          <p:cNvSpPr>
            <a:spLocks noChangeArrowheads="1"/>
          </p:cNvSpPr>
          <p:nvPr/>
        </p:nvSpPr>
        <p:spPr bwMode="auto">
          <a:xfrm>
            <a:off x="142844" y="285728"/>
            <a:ext cx="7510463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en-US" altLang="ko-KR" sz="2200" b="1" dirty="0">
                <a:solidFill>
                  <a:srgbClr val="B09D60"/>
                </a:solidFill>
                <a:latin typeface="맑은 고딕" pitchFamily="50" charset="-127"/>
                <a:ea typeface="맑은 고딕" pitchFamily="50" charset="-127"/>
              </a:rPr>
              <a:t>FRM™ Technology</a:t>
            </a:r>
          </a:p>
          <a:p>
            <a:r>
              <a:rPr kumimoji="0" lang="en-US" altLang="ko-KR" sz="1500" b="1" dirty="0">
                <a:solidFill>
                  <a:srgbClr val="B09D60"/>
                </a:solidFill>
                <a:latin typeface="맑은 고딕" pitchFamily="50" charset="-127"/>
                <a:ea typeface="맑은 고딕" pitchFamily="50" charset="-127"/>
              </a:rPr>
              <a:t>Fractional Radiofrequency </a:t>
            </a:r>
            <a:r>
              <a:rPr kumimoji="0" lang="en-US" altLang="ko-KR" sz="1500" b="1" dirty="0" err="1">
                <a:solidFill>
                  <a:srgbClr val="B09D60"/>
                </a:solidFill>
                <a:latin typeface="맑은 고딕" pitchFamily="50" charset="-127"/>
                <a:ea typeface="맑은 고딕" pitchFamily="50" charset="-127"/>
              </a:rPr>
              <a:t>MicroNeedle</a:t>
            </a:r>
            <a:endParaRPr kumimoji="0" lang="ko-KR" altLang="en-US" sz="1500" dirty="0">
              <a:solidFill>
                <a:srgbClr val="B09D60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33"/>
          <p:cNvSpPr txBox="1">
            <a:spLocks/>
          </p:cNvSpPr>
          <p:nvPr/>
        </p:nvSpPr>
        <p:spPr bwMode="auto">
          <a:xfrm>
            <a:off x="142844" y="357166"/>
            <a:ext cx="464347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r>
              <a:rPr lang="en-US" altLang="ko-KR" sz="2000" b="1" spc="120" dirty="0">
                <a:solidFill>
                  <a:srgbClr val="B09D60"/>
                </a:solidFill>
                <a:latin typeface="+mj-lt"/>
                <a:ea typeface="+mj-ea"/>
                <a:cs typeface="+mj-cs"/>
              </a:rPr>
              <a:t>Tightening / lifting</a:t>
            </a:r>
            <a:endParaRPr kumimoji="0" lang="ko-KR" altLang="en-US" sz="2000" b="1" spc="120" dirty="0">
              <a:solidFill>
                <a:srgbClr val="B09D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제목 1"/>
          <p:cNvSpPr txBox="1">
            <a:spLocks/>
          </p:cNvSpPr>
          <p:nvPr/>
        </p:nvSpPr>
        <p:spPr bwMode="auto">
          <a:xfrm>
            <a:off x="142844" y="623866"/>
            <a:ext cx="32766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ko-KR" sz="2000" b="1" spc="19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+mj-ea"/>
                <a:cs typeface="+mj-cs"/>
              </a:rPr>
              <a:t>Dr. </a:t>
            </a:r>
            <a:r>
              <a:rPr lang="en-US" altLang="ko-KR" sz="2000" b="1" spc="19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Marge </a:t>
            </a:r>
            <a:r>
              <a:rPr lang="en-US" altLang="ko-KR" sz="2000" b="1" spc="190" dirty="0" err="1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Uibu</a:t>
            </a:r>
            <a:endParaRPr kumimoji="0" lang="ko-KR" altLang="en-US" sz="2000" b="1" spc="190" dirty="0">
              <a:solidFill>
                <a:schemeClr val="bg2">
                  <a:lumMod val="25000"/>
                </a:schemeClr>
              </a:solidFill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12" name="제목 1"/>
          <p:cNvSpPr txBox="1">
            <a:spLocks/>
          </p:cNvSpPr>
          <p:nvPr/>
        </p:nvSpPr>
        <p:spPr bwMode="auto">
          <a:xfrm>
            <a:off x="179357" y="887391"/>
            <a:ext cx="3240087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altLang="ko-KR" sz="1200" dirty="0">
                <a:solidFill>
                  <a:srgbClr val="3E250A"/>
                </a:solidFill>
              </a:rPr>
              <a:t>Ihoakatemia, Finland 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7996495" y="285728"/>
            <a:ext cx="10246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altLang="ko-KR" sz="1200" b="1" spc="100" dirty="0"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40, Female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642910" y="6143644"/>
            <a:ext cx="378621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de-A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de-AT" altLang="ko-KR" sz="1600" b="1" dirty="0">
                <a:latin typeface="Calibri" pitchFamily="34" charset="0"/>
                <a:ea typeface="굴림" pitchFamily="34" charset="-127"/>
              </a:rPr>
              <a:t>                          Before Tx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4500561" y="6162280"/>
            <a:ext cx="378621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de-A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de-AT" altLang="ko-KR" sz="1600" b="1" dirty="0">
                <a:latin typeface="Calibri" pitchFamily="34" charset="0"/>
                <a:ea typeface="굴림" pitchFamily="34" charset="-127"/>
              </a:rPr>
              <a:t>                      1 month after  1</a:t>
            </a:r>
            <a:r>
              <a:rPr lang="de-AT" altLang="ko-KR" sz="1600" b="1" baseline="30000" dirty="0">
                <a:latin typeface="Calibri" pitchFamily="34" charset="0"/>
                <a:ea typeface="굴림" pitchFamily="34" charset="-127"/>
              </a:rPr>
              <a:t>st</a:t>
            </a:r>
            <a:r>
              <a:rPr lang="de-AT" altLang="ko-KR" sz="1600" b="1" dirty="0">
                <a:latin typeface="Calibri" pitchFamily="34" charset="0"/>
                <a:ea typeface="굴림" pitchFamily="34" charset="-127"/>
              </a:rPr>
              <a:t> Tx</a:t>
            </a:r>
          </a:p>
        </p:txBody>
      </p:sp>
      <p:pic>
        <p:nvPicPr>
          <p:cNvPr id="16" name="그림 15" descr="Untitled-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357298"/>
            <a:ext cx="8358214" cy="481402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173046" y="1643050"/>
            <a:ext cx="561340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kumimoji="0" lang="en-US" altLang="ko-KR" sz="3400" b="1" dirty="0">
                <a:latin typeface="맑은 고딕" pitchFamily="50" charset="-127"/>
                <a:ea typeface="맑은 고딕" pitchFamily="50" charset="-127"/>
              </a:rPr>
              <a:t>Clinical result of </a:t>
            </a:r>
            <a:r>
              <a:rPr kumimoji="0" lang="en-US" altLang="ko-KR" sz="3400" b="1" dirty="0" err="1">
                <a:latin typeface="맑은 고딕" pitchFamily="50" charset="-127"/>
                <a:ea typeface="맑은 고딕" pitchFamily="50" charset="-127"/>
              </a:rPr>
              <a:t>INTRAcel</a:t>
            </a:r>
            <a:endParaRPr kumimoji="0" lang="en-US" altLang="ko-KR" sz="34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직사각형 2"/>
          <p:cNvSpPr>
            <a:spLocks noChangeArrowheads="1"/>
          </p:cNvSpPr>
          <p:nvPr/>
        </p:nvSpPr>
        <p:spPr bwMode="auto">
          <a:xfrm>
            <a:off x="3775083" y="2706675"/>
            <a:ext cx="1744663" cy="145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kumimoji="0" lang="en-US" altLang="ko-KR" sz="6600" b="1">
                <a:solidFill>
                  <a:srgbClr val="8C3230"/>
                </a:solidFill>
                <a:latin typeface="Candara" pitchFamily="34" charset="0"/>
                <a:ea typeface="맑은 고딕" pitchFamily="50" charset="-127"/>
                <a:cs typeface="Arial" pitchFamily="34" charset="0"/>
              </a:rPr>
              <a:t>Scar</a:t>
            </a:r>
            <a:endParaRPr kumimoji="0" lang="ko-KR" altLang="en-US" sz="6600" b="1">
              <a:solidFill>
                <a:srgbClr val="8C3230"/>
              </a:solidFill>
              <a:latin typeface="Candara" pitchFamily="34" charset="0"/>
              <a:ea typeface="맑은 고딕" pitchFamily="50" charset="-127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33"/>
          <p:cNvSpPr txBox="1">
            <a:spLocks/>
          </p:cNvSpPr>
          <p:nvPr/>
        </p:nvSpPr>
        <p:spPr bwMode="auto">
          <a:xfrm>
            <a:off x="142875" y="360362"/>
            <a:ext cx="2786051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r>
              <a:rPr kumimoji="0" lang="en-US" altLang="ko-KR" sz="2000" b="1" spc="120" dirty="0">
                <a:solidFill>
                  <a:srgbClr val="B09D60"/>
                </a:solidFill>
                <a:latin typeface="+mj-lt"/>
                <a:ea typeface="+mj-ea"/>
                <a:cs typeface="+mj-cs"/>
              </a:rPr>
              <a:t>Scar</a:t>
            </a:r>
            <a:endParaRPr kumimoji="0" lang="ko-KR" altLang="en-US" sz="2000" b="1" spc="120" dirty="0">
              <a:solidFill>
                <a:srgbClr val="B09D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 bwMode="auto">
          <a:xfrm>
            <a:off x="142874" y="627062"/>
            <a:ext cx="3857621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ko-KR" sz="2000" b="1" spc="19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+mj-ea"/>
                <a:cs typeface="+mj-cs"/>
              </a:rPr>
              <a:t>Dr. </a:t>
            </a:r>
            <a:r>
              <a:rPr lang="en-US" altLang="ko-KR" sz="2000" b="1" spc="190" dirty="0" err="1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+mj-ea"/>
                <a:cs typeface="+mj-cs"/>
              </a:rPr>
              <a:t>Sandhofer</a:t>
            </a:r>
            <a:r>
              <a:rPr lang="en-US" altLang="ko-KR" sz="2000" b="1" spc="19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+mj-ea"/>
                <a:cs typeface="+mj-cs"/>
              </a:rPr>
              <a:t> – Novak Linz    </a:t>
            </a: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571472" y="5519338"/>
            <a:ext cx="378621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de-A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de-AT" altLang="ko-KR" sz="1600" b="1" dirty="0">
                <a:latin typeface="Calibri" pitchFamily="34" charset="0"/>
                <a:ea typeface="굴림" pitchFamily="34" charset="-127"/>
              </a:rPr>
              <a:t>                          Before Tx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4500562" y="5489186"/>
            <a:ext cx="399412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de-A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AT" altLang="ko-KR" sz="1600" b="1" dirty="0">
                <a:latin typeface="Calibri" pitchFamily="34" charset="0"/>
                <a:ea typeface="굴림" pitchFamily="34" charset="-127"/>
              </a:rPr>
              <a:t>After Tx</a:t>
            </a:r>
          </a:p>
        </p:txBody>
      </p:sp>
      <p:pic>
        <p:nvPicPr>
          <p:cNvPr id="14" name="그림 13" descr="Untitled-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09" y="1285860"/>
            <a:ext cx="7829445" cy="419568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33"/>
          <p:cNvSpPr txBox="1">
            <a:spLocks/>
          </p:cNvSpPr>
          <p:nvPr/>
        </p:nvSpPr>
        <p:spPr bwMode="auto">
          <a:xfrm>
            <a:off x="142875" y="360362"/>
            <a:ext cx="2786051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r>
              <a:rPr kumimoji="0" lang="en-US" altLang="ko-KR" sz="2000" b="1" spc="120" dirty="0">
                <a:solidFill>
                  <a:srgbClr val="B09D60"/>
                </a:solidFill>
                <a:latin typeface="+mj-lt"/>
                <a:ea typeface="+mj-ea"/>
                <a:cs typeface="+mj-cs"/>
              </a:rPr>
              <a:t>Scar</a:t>
            </a:r>
            <a:endParaRPr kumimoji="0" lang="ko-KR" altLang="en-US" sz="2000" b="1" spc="120" dirty="0">
              <a:solidFill>
                <a:srgbClr val="B09D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 bwMode="auto">
          <a:xfrm>
            <a:off x="142874" y="627062"/>
            <a:ext cx="3857621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ko-KR" sz="2000" b="1" spc="19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+mj-ea"/>
                <a:cs typeface="+mj-cs"/>
              </a:rPr>
              <a:t>Dr. </a:t>
            </a:r>
            <a:r>
              <a:rPr lang="en-US" altLang="ko-KR" sz="2000" b="1" spc="190" dirty="0" err="1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+mj-ea"/>
                <a:cs typeface="+mj-cs"/>
              </a:rPr>
              <a:t>Sandhofer</a:t>
            </a:r>
            <a:r>
              <a:rPr lang="en-US" altLang="ko-KR" sz="2000" b="1" spc="19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+mj-ea"/>
                <a:cs typeface="+mj-cs"/>
              </a:rPr>
              <a:t> – Novak Linz    </a:t>
            </a: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571472" y="5519338"/>
            <a:ext cx="378621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de-A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de-AT" altLang="ko-KR" sz="1600" b="1" dirty="0">
                <a:latin typeface="Calibri" pitchFamily="34" charset="0"/>
                <a:ea typeface="굴림" pitchFamily="34" charset="-127"/>
              </a:rPr>
              <a:t>                          Before Tx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4500562" y="5489186"/>
            <a:ext cx="399412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de-A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AT" altLang="ko-KR" sz="1600" b="1" dirty="0">
                <a:latin typeface="Calibri" pitchFamily="34" charset="0"/>
                <a:ea typeface="굴림" pitchFamily="34" charset="-127"/>
              </a:rPr>
              <a:t>4 weeks After  2nd Tx</a:t>
            </a:r>
          </a:p>
        </p:txBody>
      </p:sp>
      <p:pic>
        <p:nvPicPr>
          <p:cNvPr id="12" name="그림 11" descr="Untitled-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285860"/>
            <a:ext cx="8426820" cy="422737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33"/>
          <p:cNvSpPr txBox="1">
            <a:spLocks/>
          </p:cNvSpPr>
          <p:nvPr/>
        </p:nvSpPr>
        <p:spPr bwMode="auto">
          <a:xfrm>
            <a:off x="142875" y="360362"/>
            <a:ext cx="2786051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r>
              <a:rPr kumimoji="0" lang="en-US" altLang="ko-KR" sz="2000" b="1" spc="120" dirty="0">
                <a:solidFill>
                  <a:srgbClr val="B09D60"/>
                </a:solidFill>
                <a:latin typeface="+mj-lt"/>
                <a:ea typeface="+mj-ea"/>
                <a:cs typeface="+mj-cs"/>
              </a:rPr>
              <a:t>Scar</a:t>
            </a:r>
            <a:endParaRPr kumimoji="0" lang="ko-KR" altLang="en-US" sz="2000" b="1" spc="120" dirty="0">
              <a:solidFill>
                <a:srgbClr val="B09D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제목 1"/>
          <p:cNvSpPr txBox="1">
            <a:spLocks/>
          </p:cNvSpPr>
          <p:nvPr/>
        </p:nvSpPr>
        <p:spPr bwMode="auto">
          <a:xfrm>
            <a:off x="142874" y="627062"/>
            <a:ext cx="3857621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ko-KR" sz="2000" b="1" spc="19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+mj-ea"/>
                <a:cs typeface="+mj-cs"/>
              </a:rPr>
              <a:t>Dr. </a:t>
            </a:r>
            <a:r>
              <a:rPr lang="en-US" altLang="ko-KR" sz="2000" b="1" spc="190" dirty="0" err="1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+mj-ea"/>
                <a:cs typeface="+mj-cs"/>
              </a:rPr>
              <a:t>Sandhofer</a:t>
            </a:r>
            <a:r>
              <a:rPr lang="en-US" altLang="ko-KR" sz="2000" b="1" spc="19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+mj-ea"/>
                <a:cs typeface="+mj-cs"/>
              </a:rPr>
              <a:t> – Novak Linz    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4643438" y="5489186"/>
            <a:ext cx="399412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de-A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AT" altLang="ko-KR" sz="1600" b="1" dirty="0">
                <a:latin typeface="Calibri" pitchFamily="34" charset="0"/>
                <a:ea typeface="굴림" pitchFamily="34" charset="-127"/>
              </a:rPr>
              <a:t>After Tx</a:t>
            </a: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714348" y="5519338"/>
            <a:ext cx="378621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de-A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de-AT" altLang="ko-KR" sz="1600" b="1" dirty="0">
                <a:latin typeface="Calibri" pitchFamily="34" charset="0"/>
                <a:ea typeface="굴림" pitchFamily="34" charset="-127"/>
              </a:rPr>
              <a:t>                          Before Tx</a:t>
            </a:r>
          </a:p>
        </p:txBody>
      </p:sp>
      <p:pic>
        <p:nvPicPr>
          <p:cNvPr id="14" name="그림 13" descr="Untitled-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214422"/>
            <a:ext cx="8710675" cy="436031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33"/>
          <p:cNvSpPr txBox="1">
            <a:spLocks/>
          </p:cNvSpPr>
          <p:nvPr/>
        </p:nvSpPr>
        <p:spPr bwMode="auto">
          <a:xfrm>
            <a:off x="142875" y="360362"/>
            <a:ext cx="2786051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r>
              <a:rPr kumimoji="0" lang="en-US" altLang="ko-KR" sz="2000" b="1" spc="120" dirty="0">
                <a:solidFill>
                  <a:srgbClr val="B09D60"/>
                </a:solidFill>
                <a:latin typeface="+mj-lt"/>
                <a:ea typeface="+mj-ea"/>
                <a:cs typeface="+mj-cs"/>
              </a:rPr>
              <a:t>Scar</a:t>
            </a:r>
            <a:endParaRPr kumimoji="0" lang="ko-KR" altLang="en-US" sz="2000" b="1" spc="120" dirty="0">
              <a:solidFill>
                <a:srgbClr val="B09D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 bwMode="auto">
          <a:xfrm>
            <a:off x="142874" y="627062"/>
            <a:ext cx="3857621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ko-KR" sz="2000" b="1" spc="19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+mj-ea"/>
                <a:cs typeface="+mj-cs"/>
              </a:rPr>
              <a:t>Dr. </a:t>
            </a:r>
            <a:r>
              <a:rPr lang="en-US" altLang="ko-KR" sz="2000" b="1" spc="190" dirty="0" err="1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+mj-ea"/>
                <a:cs typeface="+mj-cs"/>
              </a:rPr>
              <a:t>Sandhofer</a:t>
            </a:r>
            <a:r>
              <a:rPr lang="en-US" altLang="ko-KR" sz="2000" b="1" spc="19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+mj-ea"/>
                <a:cs typeface="+mj-cs"/>
              </a:rPr>
              <a:t> – Novak Linz    </a:t>
            </a: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571472" y="5805090"/>
            <a:ext cx="378621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de-A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de-AT" altLang="ko-KR" sz="1600" b="1" dirty="0">
                <a:latin typeface="Calibri" pitchFamily="34" charset="0"/>
                <a:ea typeface="굴림" pitchFamily="34" charset="-127"/>
              </a:rPr>
              <a:t>                          Before Tx</a:t>
            </a: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4500562" y="5774938"/>
            <a:ext cx="399412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de-A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AT" altLang="ko-KR" sz="1600" b="1" dirty="0">
                <a:latin typeface="Calibri" pitchFamily="34" charset="0"/>
                <a:ea typeface="굴림" pitchFamily="34" charset="-127"/>
              </a:rPr>
              <a:t>After Tx</a:t>
            </a:r>
          </a:p>
        </p:txBody>
      </p:sp>
      <p:pic>
        <p:nvPicPr>
          <p:cNvPr id="13" name="그림 12" descr="Untitled-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000108"/>
            <a:ext cx="8215338" cy="476827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33"/>
          <p:cNvSpPr txBox="1">
            <a:spLocks/>
          </p:cNvSpPr>
          <p:nvPr/>
        </p:nvSpPr>
        <p:spPr bwMode="auto">
          <a:xfrm>
            <a:off x="142875" y="360362"/>
            <a:ext cx="2786051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r>
              <a:rPr kumimoji="0" lang="en-US" altLang="ko-KR" sz="2000" b="1" spc="120" dirty="0">
                <a:solidFill>
                  <a:srgbClr val="B09D60"/>
                </a:solidFill>
                <a:latin typeface="+mj-lt"/>
                <a:ea typeface="+mj-ea"/>
                <a:cs typeface="+mj-cs"/>
              </a:rPr>
              <a:t>Scar</a:t>
            </a:r>
            <a:endParaRPr kumimoji="0" lang="ko-KR" altLang="en-US" sz="2000" b="1" spc="120" dirty="0">
              <a:solidFill>
                <a:srgbClr val="B09D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 bwMode="auto">
          <a:xfrm>
            <a:off x="142874" y="627062"/>
            <a:ext cx="3857621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ko-KR" sz="2000" b="1" spc="19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+mj-ea"/>
                <a:cs typeface="+mj-cs"/>
              </a:rPr>
              <a:t>Dr. </a:t>
            </a:r>
            <a:r>
              <a:rPr lang="en-US" altLang="ko-KR" sz="2000" b="1" spc="190" dirty="0" err="1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+mj-ea"/>
                <a:cs typeface="+mj-cs"/>
              </a:rPr>
              <a:t>Sandhofer</a:t>
            </a:r>
            <a:r>
              <a:rPr lang="en-US" altLang="ko-KR" sz="2000" b="1" spc="19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+mj-ea"/>
                <a:cs typeface="+mj-cs"/>
              </a:rPr>
              <a:t> – Novak Linz    </a:t>
            </a: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571472" y="5519338"/>
            <a:ext cx="378621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de-A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de-AT" altLang="ko-KR" sz="1600" b="1" dirty="0">
                <a:latin typeface="Calibri" pitchFamily="34" charset="0"/>
                <a:ea typeface="굴림" pitchFamily="34" charset="-127"/>
              </a:rPr>
              <a:t>                          Before Tx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4500562" y="5489186"/>
            <a:ext cx="399412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de-A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AT" altLang="ko-KR" sz="1600" b="1" dirty="0">
                <a:latin typeface="Calibri" pitchFamily="34" charset="0"/>
                <a:ea typeface="굴림" pitchFamily="34" charset="-127"/>
              </a:rPr>
              <a:t>After Tx</a:t>
            </a:r>
          </a:p>
        </p:txBody>
      </p:sp>
      <p:pic>
        <p:nvPicPr>
          <p:cNvPr id="11" name="그림 10" descr="Untitled-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428736"/>
            <a:ext cx="7858148" cy="410939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33"/>
          <p:cNvSpPr txBox="1">
            <a:spLocks/>
          </p:cNvSpPr>
          <p:nvPr/>
        </p:nvSpPr>
        <p:spPr bwMode="auto">
          <a:xfrm>
            <a:off x="142875" y="360362"/>
            <a:ext cx="2786051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r>
              <a:rPr kumimoji="0" lang="en-US" altLang="ko-KR" sz="2000" b="1" spc="120" dirty="0">
                <a:solidFill>
                  <a:srgbClr val="B09D60"/>
                </a:solidFill>
                <a:latin typeface="+mj-lt"/>
                <a:ea typeface="+mj-ea"/>
                <a:cs typeface="+mj-cs"/>
              </a:rPr>
              <a:t>Scar</a:t>
            </a:r>
            <a:endParaRPr kumimoji="0" lang="ko-KR" altLang="en-US" sz="2000" b="1" spc="120" dirty="0">
              <a:solidFill>
                <a:srgbClr val="B09D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제목 1"/>
          <p:cNvSpPr txBox="1">
            <a:spLocks/>
          </p:cNvSpPr>
          <p:nvPr/>
        </p:nvSpPr>
        <p:spPr bwMode="auto">
          <a:xfrm>
            <a:off x="142874" y="627062"/>
            <a:ext cx="3857621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ko-KR" sz="2000" b="1" spc="19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+mj-ea"/>
                <a:cs typeface="+mj-cs"/>
              </a:rPr>
              <a:t>Dr. </a:t>
            </a:r>
            <a:r>
              <a:rPr lang="en-US" altLang="ko-KR" sz="2000" b="1" spc="190" dirty="0" err="1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+mj-ea"/>
                <a:cs typeface="+mj-cs"/>
              </a:rPr>
              <a:t>Sandhofer</a:t>
            </a:r>
            <a:r>
              <a:rPr lang="en-US" altLang="ko-KR" sz="2000" b="1" spc="19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+mj-ea"/>
                <a:cs typeface="+mj-cs"/>
              </a:rPr>
              <a:t> – Novak Linz    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1071537" y="6000768"/>
            <a:ext cx="378621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de-A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de-AT" altLang="ko-KR" sz="1600" b="1" dirty="0">
                <a:latin typeface="Calibri" pitchFamily="34" charset="0"/>
                <a:ea typeface="굴림" pitchFamily="34" charset="-127"/>
              </a:rPr>
              <a:t>                          Before Tx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5143504" y="6000768"/>
            <a:ext cx="30003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de-A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AT" altLang="ko-KR" sz="1600" b="1" dirty="0">
                <a:latin typeface="Calibri" pitchFamily="34" charset="0"/>
                <a:ea typeface="굴림" pitchFamily="34" charset="-127"/>
              </a:rPr>
              <a:t>After Tx  :  Intracel + CO2</a:t>
            </a:r>
          </a:p>
        </p:txBody>
      </p:sp>
      <p:pic>
        <p:nvPicPr>
          <p:cNvPr id="12" name="그림 11" descr="Untitled-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1142984"/>
            <a:ext cx="7072362" cy="486996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857224" y="6090842"/>
            <a:ext cx="378621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de-A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de-AT" altLang="ko-KR" sz="1600" b="1" dirty="0">
                <a:latin typeface="Calibri" pitchFamily="34" charset="0"/>
                <a:ea typeface="굴림" pitchFamily="34" charset="-127"/>
              </a:rPr>
              <a:t>                          Before Tx</a:t>
            </a: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4286249" y="6072206"/>
            <a:ext cx="378621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de-A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de-AT" altLang="ko-KR" sz="1600" b="1" dirty="0">
                <a:latin typeface="Calibri" pitchFamily="34" charset="0"/>
                <a:ea typeface="굴림" pitchFamily="34" charset="-127"/>
              </a:rPr>
              <a:t>                          3 months after Tx</a:t>
            </a:r>
          </a:p>
        </p:txBody>
      </p:sp>
      <p:sp>
        <p:nvSpPr>
          <p:cNvPr id="10" name="제목 33"/>
          <p:cNvSpPr txBox="1">
            <a:spLocks/>
          </p:cNvSpPr>
          <p:nvPr/>
        </p:nvSpPr>
        <p:spPr bwMode="auto">
          <a:xfrm>
            <a:off x="142875" y="360362"/>
            <a:ext cx="2786051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r>
              <a:rPr kumimoji="0" lang="en-US" altLang="ko-KR" sz="2000" b="1" spc="120" dirty="0">
                <a:solidFill>
                  <a:srgbClr val="B09D60"/>
                </a:solidFill>
                <a:latin typeface="+mj-lt"/>
                <a:ea typeface="+mj-ea"/>
                <a:cs typeface="+mj-cs"/>
              </a:rPr>
              <a:t>Scar</a:t>
            </a:r>
            <a:endParaRPr kumimoji="0" lang="ko-KR" altLang="en-US" sz="2000" b="1" spc="120" dirty="0">
              <a:solidFill>
                <a:srgbClr val="B09D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제목 1"/>
          <p:cNvSpPr txBox="1">
            <a:spLocks/>
          </p:cNvSpPr>
          <p:nvPr/>
        </p:nvSpPr>
        <p:spPr bwMode="auto">
          <a:xfrm>
            <a:off x="142874" y="627062"/>
            <a:ext cx="3857621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ko-KR" sz="2000" b="1" spc="19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+mj-ea"/>
                <a:cs typeface="+mj-cs"/>
              </a:rPr>
              <a:t>Dr. </a:t>
            </a:r>
            <a:r>
              <a:rPr lang="en-US" altLang="ko-KR" sz="2000" b="1" spc="190" dirty="0" err="1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+mj-ea"/>
                <a:cs typeface="+mj-cs"/>
              </a:rPr>
              <a:t>Sandhofer</a:t>
            </a:r>
            <a:r>
              <a:rPr lang="en-US" altLang="ko-KR" sz="2000" b="1" spc="19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+mj-ea"/>
                <a:cs typeface="+mj-cs"/>
              </a:rPr>
              <a:t> – Novak Linz    </a:t>
            </a:r>
          </a:p>
        </p:txBody>
      </p:sp>
      <p:pic>
        <p:nvPicPr>
          <p:cNvPr id="17" name="그림 16" descr="Untitled-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1071546"/>
            <a:ext cx="7519158" cy="510332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 descr="Untitled-20.jpg"/>
          <p:cNvPicPr>
            <a:picLocks noChangeAspect="1"/>
          </p:cNvPicPr>
          <p:nvPr/>
        </p:nvPicPr>
        <p:blipFill>
          <a:blip r:embed="rId3" cstate="print"/>
          <a:srcRect r="2405"/>
          <a:stretch>
            <a:fillRect/>
          </a:stretch>
        </p:blipFill>
        <p:spPr>
          <a:xfrm>
            <a:off x="285720" y="428604"/>
            <a:ext cx="8336950" cy="6051285"/>
          </a:xfrm>
          <a:prstGeom prst="rect">
            <a:avLst/>
          </a:prstGeom>
        </p:spPr>
      </p:pic>
      <p:sp>
        <p:nvSpPr>
          <p:cNvPr id="9" name="제목 33"/>
          <p:cNvSpPr txBox="1">
            <a:spLocks/>
          </p:cNvSpPr>
          <p:nvPr/>
        </p:nvSpPr>
        <p:spPr bwMode="auto">
          <a:xfrm>
            <a:off x="5143536" y="360362"/>
            <a:ext cx="2786051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r>
              <a:rPr kumimoji="0" lang="en-US" altLang="ko-KR" sz="2000" b="1" spc="120" dirty="0">
                <a:solidFill>
                  <a:srgbClr val="B09D60"/>
                </a:solidFill>
                <a:latin typeface="+mj-lt"/>
                <a:ea typeface="+mj-ea"/>
                <a:cs typeface="+mj-cs"/>
              </a:rPr>
              <a:t>Scar</a:t>
            </a:r>
            <a:endParaRPr kumimoji="0" lang="ko-KR" altLang="en-US" sz="2000" b="1" spc="120" dirty="0">
              <a:solidFill>
                <a:srgbClr val="B09D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제목 1"/>
          <p:cNvSpPr txBox="1">
            <a:spLocks/>
          </p:cNvSpPr>
          <p:nvPr/>
        </p:nvSpPr>
        <p:spPr bwMode="auto">
          <a:xfrm>
            <a:off x="5143535" y="627062"/>
            <a:ext cx="3857621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ko-KR" sz="2000" b="1" spc="19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+mj-ea"/>
                <a:cs typeface="+mj-cs"/>
              </a:rPr>
              <a:t>Dr. </a:t>
            </a:r>
            <a:r>
              <a:rPr lang="en-US" altLang="ko-KR" sz="2000" b="1" spc="190" dirty="0" err="1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+mj-ea"/>
                <a:cs typeface="+mj-cs"/>
              </a:rPr>
              <a:t>Sandhofer</a:t>
            </a:r>
            <a:r>
              <a:rPr lang="en-US" altLang="ko-KR" sz="2000" b="1" spc="19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+mj-ea"/>
                <a:cs typeface="+mj-cs"/>
              </a:rPr>
              <a:t> – Novak Linz    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-71470" y="2928934"/>
            <a:ext cx="378621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de-A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de-AT" altLang="ko-KR" sz="1600" b="1" dirty="0">
                <a:latin typeface="Calibri" pitchFamily="34" charset="0"/>
                <a:ea typeface="굴림" pitchFamily="34" charset="-127"/>
              </a:rPr>
              <a:t>                          Before Tx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5072066" y="6376594"/>
            <a:ext cx="378621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de-A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de-AT" altLang="ko-KR" sz="1600" b="1" dirty="0">
                <a:latin typeface="Calibri" pitchFamily="34" charset="0"/>
                <a:ea typeface="굴림" pitchFamily="34" charset="-127"/>
              </a:rPr>
              <a:t>                          3 months after Tx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2428860" y="4214818"/>
            <a:ext cx="378621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de-A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de-AT" altLang="ko-KR" sz="1600" b="1" dirty="0">
                <a:latin typeface="Calibri" pitchFamily="34" charset="0"/>
                <a:ea typeface="굴림" pitchFamily="34" charset="-127"/>
              </a:rPr>
              <a:t>                          2 months after Tx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173046" y="1643050"/>
            <a:ext cx="561340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kumimoji="0" lang="en-US" altLang="ko-KR" sz="3400" b="1" dirty="0">
                <a:latin typeface="맑은 고딕" pitchFamily="50" charset="-127"/>
                <a:ea typeface="맑은 고딕" pitchFamily="50" charset="-127"/>
              </a:rPr>
              <a:t>Clinical result of </a:t>
            </a:r>
            <a:r>
              <a:rPr kumimoji="0" lang="en-US" altLang="ko-KR" sz="3400" b="1" dirty="0" err="1">
                <a:latin typeface="맑은 고딕" pitchFamily="50" charset="-127"/>
                <a:ea typeface="맑은 고딕" pitchFamily="50" charset="-127"/>
              </a:rPr>
              <a:t>INTRAcel</a:t>
            </a:r>
            <a:endParaRPr kumimoji="0" lang="en-US" altLang="ko-KR" sz="34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직사각형 2"/>
          <p:cNvSpPr>
            <a:spLocks noChangeArrowheads="1"/>
          </p:cNvSpPr>
          <p:nvPr/>
        </p:nvSpPr>
        <p:spPr bwMode="auto">
          <a:xfrm>
            <a:off x="1200802" y="2706675"/>
            <a:ext cx="6893234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kumimoji="0" lang="en-US" altLang="ko-KR" sz="6600" b="1" dirty="0">
                <a:solidFill>
                  <a:srgbClr val="8C3230"/>
                </a:solidFill>
                <a:latin typeface="Candara" pitchFamily="34" charset="0"/>
                <a:ea typeface="맑은 고딕" pitchFamily="50" charset="-127"/>
                <a:cs typeface="Arial" pitchFamily="34" charset="0"/>
              </a:rPr>
              <a:t>Tightening / lifting</a:t>
            </a:r>
            <a:endParaRPr kumimoji="0" lang="ko-KR" altLang="en-US" sz="6600" b="1" dirty="0">
              <a:solidFill>
                <a:srgbClr val="8C3230"/>
              </a:solidFill>
              <a:latin typeface="Candara" pitchFamily="34" charset="0"/>
              <a:ea typeface="맑은 고딕" pitchFamily="50" charset="-127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928662" y="5090710"/>
            <a:ext cx="378621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de-A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de-AT" altLang="ko-KR" sz="1600" b="1" dirty="0">
                <a:latin typeface="Calibri" pitchFamily="34" charset="0"/>
                <a:ea typeface="굴림" pitchFamily="34" charset="-127"/>
              </a:rPr>
              <a:t>                          Before Tx</a:t>
            </a: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4357687" y="5072074"/>
            <a:ext cx="378621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de-A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de-AT" altLang="ko-KR" sz="1600" b="1" dirty="0">
                <a:latin typeface="Calibri" pitchFamily="34" charset="0"/>
                <a:ea typeface="굴림" pitchFamily="34" charset="-127"/>
              </a:rPr>
              <a:t>                          3 months after Tx</a:t>
            </a:r>
          </a:p>
        </p:txBody>
      </p:sp>
      <p:sp>
        <p:nvSpPr>
          <p:cNvPr id="8" name="제목 33"/>
          <p:cNvSpPr txBox="1">
            <a:spLocks/>
          </p:cNvSpPr>
          <p:nvPr/>
        </p:nvSpPr>
        <p:spPr bwMode="auto">
          <a:xfrm>
            <a:off x="142875" y="360362"/>
            <a:ext cx="2786051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r>
              <a:rPr kumimoji="0" lang="en-US" altLang="ko-KR" sz="2000" b="1" spc="120" dirty="0">
                <a:solidFill>
                  <a:srgbClr val="B09D60"/>
                </a:solidFill>
                <a:latin typeface="+mj-lt"/>
                <a:ea typeface="+mj-ea"/>
                <a:cs typeface="+mj-cs"/>
              </a:rPr>
              <a:t>Scar</a:t>
            </a:r>
            <a:endParaRPr kumimoji="0" lang="ko-KR" altLang="en-US" sz="2000" b="1" spc="120" dirty="0">
              <a:solidFill>
                <a:srgbClr val="B09D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제목 1"/>
          <p:cNvSpPr txBox="1">
            <a:spLocks/>
          </p:cNvSpPr>
          <p:nvPr/>
        </p:nvSpPr>
        <p:spPr bwMode="auto">
          <a:xfrm>
            <a:off x="142874" y="627062"/>
            <a:ext cx="3857621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ko-KR" sz="2000" b="1" spc="19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+mj-ea"/>
                <a:cs typeface="+mj-cs"/>
              </a:rPr>
              <a:t>Dr. </a:t>
            </a:r>
            <a:r>
              <a:rPr lang="en-US" altLang="ko-KR" sz="2000" b="1" spc="190" dirty="0" err="1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+mj-ea"/>
                <a:cs typeface="+mj-cs"/>
              </a:rPr>
              <a:t>Sandhofer</a:t>
            </a:r>
            <a:r>
              <a:rPr lang="en-US" altLang="ko-KR" sz="2000" b="1" spc="19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+mj-ea"/>
                <a:cs typeface="+mj-cs"/>
              </a:rPr>
              <a:t> – Novak Linz    </a:t>
            </a:r>
          </a:p>
        </p:txBody>
      </p:sp>
      <p:pic>
        <p:nvPicPr>
          <p:cNvPr id="13" name="그림 12" descr="Untitled-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1928802"/>
            <a:ext cx="7286644" cy="315513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1000099" y="4876396"/>
            <a:ext cx="378621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de-A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de-AT" altLang="ko-KR" sz="1600" b="1" dirty="0">
                <a:latin typeface="Calibri" pitchFamily="34" charset="0"/>
                <a:ea typeface="굴림" pitchFamily="34" charset="-127"/>
              </a:rPr>
              <a:t>                          Before Tx</a:t>
            </a: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4429124" y="4857760"/>
            <a:ext cx="378621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de-A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de-AT" altLang="ko-KR" sz="1600" b="1" dirty="0">
                <a:latin typeface="Calibri" pitchFamily="34" charset="0"/>
                <a:ea typeface="굴림" pitchFamily="34" charset="-127"/>
              </a:rPr>
              <a:t>                          2 months after Tx</a:t>
            </a:r>
          </a:p>
        </p:txBody>
      </p:sp>
      <p:sp>
        <p:nvSpPr>
          <p:cNvPr id="8" name="제목 33"/>
          <p:cNvSpPr txBox="1">
            <a:spLocks/>
          </p:cNvSpPr>
          <p:nvPr/>
        </p:nvSpPr>
        <p:spPr bwMode="auto">
          <a:xfrm>
            <a:off x="142875" y="360362"/>
            <a:ext cx="2786051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r>
              <a:rPr kumimoji="0" lang="en-US" altLang="ko-KR" sz="2000" b="1" spc="120" dirty="0">
                <a:solidFill>
                  <a:srgbClr val="B09D60"/>
                </a:solidFill>
                <a:latin typeface="+mj-lt"/>
                <a:ea typeface="+mj-ea"/>
                <a:cs typeface="+mj-cs"/>
              </a:rPr>
              <a:t>Scar</a:t>
            </a:r>
            <a:endParaRPr kumimoji="0" lang="ko-KR" altLang="en-US" sz="2000" b="1" spc="120" dirty="0">
              <a:solidFill>
                <a:srgbClr val="B09D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제목 1"/>
          <p:cNvSpPr txBox="1">
            <a:spLocks/>
          </p:cNvSpPr>
          <p:nvPr/>
        </p:nvSpPr>
        <p:spPr bwMode="auto">
          <a:xfrm>
            <a:off x="142874" y="627062"/>
            <a:ext cx="3857621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ko-KR" sz="2000" b="1" spc="19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+mj-ea"/>
                <a:cs typeface="+mj-cs"/>
              </a:rPr>
              <a:t>Dr. </a:t>
            </a:r>
            <a:r>
              <a:rPr lang="en-US" altLang="ko-KR" sz="2000" b="1" spc="190" dirty="0" err="1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+mj-ea"/>
                <a:cs typeface="+mj-cs"/>
              </a:rPr>
              <a:t>Sandhofer</a:t>
            </a:r>
            <a:r>
              <a:rPr lang="en-US" altLang="ko-KR" sz="2000" b="1" spc="19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+mj-ea"/>
                <a:cs typeface="+mj-cs"/>
              </a:rPr>
              <a:t> – Novak Linz    </a:t>
            </a:r>
          </a:p>
        </p:txBody>
      </p:sp>
      <p:pic>
        <p:nvPicPr>
          <p:cNvPr id="14" name="그림 13" descr="Untitled-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500174"/>
            <a:ext cx="7858148" cy="33512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173046" y="1643050"/>
            <a:ext cx="561340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kumimoji="0" lang="en-US" altLang="ko-KR" sz="3400" b="1" dirty="0">
                <a:latin typeface="맑은 고딕" pitchFamily="50" charset="-127"/>
                <a:ea typeface="맑은 고딕" pitchFamily="50" charset="-127"/>
              </a:rPr>
              <a:t>Clinical result of </a:t>
            </a:r>
            <a:r>
              <a:rPr kumimoji="0" lang="en-US" altLang="ko-KR" sz="3400" b="1" dirty="0" err="1">
                <a:latin typeface="맑은 고딕" pitchFamily="50" charset="-127"/>
                <a:ea typeface="맑은 고딕" pitchFamily="50" charset="-127"/>
              </a:rPr>
              <a:t>INTRAcel</a:t>
            </a:r>
            <a:endParaRPr kumimoji="0" lang="en-US" altLang="ko-KR" sz="34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직사각형 2"/>
          <p:cNvSpPr>
            <a:spLocks noChangeArrowheads="1"/>
          </p:cNvSpPr>
          <p:nvPr/>
        </p:nvSpPr>
        <p:spPr bwMode="auto">
          <a:xfrm>
            <a:off x="1618705" y="2706675"/>
            <a:ext cx="5939446" cy="145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ko-KR" sz="6600" b="1" dirty="0" err="1">
                <a:solidFill>
                  <a:srgbClr val="8C3230"/>
                </a:solidFill>
                <a:latin typeface="Candara" pitchFamily="34" charset="0"/>
                <a:ea typeface="맑은 고딕" pitchFamily="50" charset="-127"/>
                <a:cs typeface="Arial" pitchFamily="34" charset="0"/>
              </a:rPr>
              <a:t>Striae</a:t>
            </a:r>
            <a:r>
              <a:rPr lang="en-US" altLang="ko-KR" sz="6600" b="1" dirty="0">
                <a:solidFill>
                  <a:srgbClr val="8C3230"/>
                </a:solidFill>
                <a:latin typeface="Candara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sz="6600" b="1" dirty="0" err="1">
                <a:solidFill>
                  <a:srgbClr val="8C3230"/>
                </a:solidFill>
                <a:latin typeface="Candara" pitchFamily="34" charset="0"/>
                <a:ea typeface="맑은 고딕" pitchFamily="50" charset="-127"/>
                <a:cs typeface="Arial" pitchFamily="34" charset="0"/>
              </a:rPr>
              <a:t>distensae</a:t>
            </a:r>
            <a:endParaRPr lang="en-US" altLang="ko-KR" sz="6600" b="1" dirty="0">
              <a:solidFill>
                <a:srgbClr val="8C3230"/>
              </a:solidFill>
              <a:latin typeface="Candara" pitchFamily="34" charset="0"/>
              <a:ea typeface="맑은 고딕" pitchFamily="50" charset="-127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33"/>
          <p:cNvSpPr txBox="1">
            <a:spLocks/>
          </p:cNvSpPr>
          <p:nvPr/>
        </p:nvSpPr>
        <p:spPr bwMode="auto">
          <a:xfrm>
            <a:off x="142875" y="360362"/>
            <a:ext cx="2786051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r>
              <a:rPr lang="en-US" altLang="ko-KR" sz="2000" b="1" spc="120" dirty="0" err="1">
                <a:solidFill>
                  <a:srgbClr val="B09D60"/>
                </a:solidFill>
                <a:latin typeface="+mj-lt"/>
                <a:ea typeface="+mj-ea"/>
                <a:cs typeface="+mj-cs"/>
              </a:rPr>
              <a:t>Striae</a:t>
            </a:r>
            <a:r>
              <a:rPr lang="en-US" altLang="ko-KR" sz="2000" b="1" spc="120" dirty="0">
                <a:solidFill>
                  <a:srgbClr val="B09D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ko-KR" sz="2000" b="1" spc="120" dirty="0" err="1">
                <a:solidFill>
                  <a:srgbClr val="B09D60"/>
                </a:solidFill>
                <a:latin typeface="+mj-lt"/>
                <a:ea typeface="+mj-ea"/>
                <a:cs typeface="+mj-cs"/>
              </a:rPr>
              <a:t>distensae</a:t>
            </a:r>
            <a:endParaRPr kumimoji="0" lang="ko-KR" altLang="en-US" sz="2000" b="1" spc="120" dirty="0">
              <a:solidFill>
                <a:srgbClr val="B09D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제목 1"/>
          <p:cNvSpPr txBox="1">
            <a:spLocks/>
          </p:cNvSpPr>
          <p:nvPr/>
        </p:nvSpPr>
        <p:spPr bwMode="auto">
          <a:xfrm>
            <a:off x="142874" y="627062"/>
            <a:ext cx="3857621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2000" b="1" spc="19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+mj-ea"/>
                <a:cs typeface="+mj-cs"/>
              </a:rPr>
              <a:t>Dr. Martina </a:t>
            </a:r>
            <a:r>
              <a:rPr lang="en-US" altLang="ko-KR" sz="2000" b="1" spc="190" dirty="0" err="1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+mj-ea"/>
                <a:cs typeface="+mj-cs"/>
              </a:rPr>
              <a:t>Sandhofer</a:t>
            </a:r>
            <a:r>
              <a:rPr lang="en-US" altLang="ko-KR" sz="2000" b="1" spc="19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+mj-ea"/>
                <a:cs typeface="+mj-cs"/>
              </a:rPr>
              <a:t> Linz</a:t>
            </a: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571472" y="6090842"/>
            <a:ext cx="378621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de-A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de-AT" altLang="ko-KR" sz="1600" b="1" dirty="0">
                <a:latin typeface="Calibri" pitchFamily="34" charset="0"/>
                <a:ea typeface="굴림" pitchFamily="34" charset="-127"/>
              </a:rPr>
              <a:t>                          Before Tx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4500562" y="6060690"/>
            <a:ext cx="399412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de-A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AT" altLang="ko-KR" sz="1600" b="1" dirty="0">
                <a:latin typeface="Calibri" pitchFamily="34" charset="0"/>
                <a:ea typeface="굴림" pitchFamily="34" charset="-127"/>
              </a:rPr>
              <a:t>After Tx</a:t>
            </a:r>
          </a:p>
        </p:txBody>
      </p:sp>
      <p:pic>
        <p:nvPicPr>
          <p:cNvPr id="11" name="그림 10" descr="Untitled-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357298"/>
            <a:ext cx="7858180" cy="4751683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 descr="Untitled-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543" y="427841"/>
            <a:ext cx="8736613" cy="6144431"/>
          </a:xfrm>
          <a:prstGeom prst="rect">
            <a:avLst/>
          </a:prstGeom>
        </p:spPr>
      </p:pic>
      <p:sp>
        <p:nvSpPr>
          <p:cNvPr id="7" name="제목 33"/>
          <p:cNvSpPr txBox="1">
            <a:spLocks/>
          </p:cNvSpPr>
          <p:nvPr/>
        </p:nvSpPr>
        <p:spPr bwMode="auto">
          <a:xfrm>
            <a:off x="5143536" y="360362"/>
            <a:ext cx="2786051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r>
              <a:rPr lang="en-US" altLang="ko-KR" sz="2000" b="1" spc="120" dirty="0" err="1">
                <a:solidFill>
                  <a:srgbClr val="B09D60"/>
                </a:solidFill>
                <a:latin typeface="+mj-lt"/>
                <a:ea typeface="+mj-ea"/>
                <a:cs typeface="+mj-cs"/>
              </a:rPr>
              <a:t>Striae</a:t>
            </a:r>
            <a:r>
              <a:rPr lang="en-US" altLang="ko-KR" sz="2000" b="1" spc="120" dirty="0">
                <a:solidFill>
                  <a:srgbClr val="B09D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ko-KR" sz="2000" b="1" spc="120" dirty="0" err="1">
                <a:solidFill>
                  <a:srgbClr val="B09D60"/>
                </a:solidFill>
                <a:latin typeface="+mj-lt"/>
                <a:ea typeface="+mj-ea"/>
                <a:cs typeface="+mj-cs"/>
              </a:rPr>
              <a:t>distensae</a:t>
            </a:r>
            <a:endParaRPr kumimoji="0" lang="ko-KR" altLang="en-US" sz="2000" b="1" spc="120" dirty="0">
              <a:solidFill>
                <a:srgbClr val="B09D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 bwMode="auto">
          <a:xfrm>
            <a:off x="5143535" y="627062"/>
            <a:ext cx="3857621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2000" b="1" spc="19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+mj-ea"/>
                <a:cs typeface="+mj-cs"/>
              </a:rPr>
              <a:t>Dr. Martina </a:t>
            </a:r>
            <a:r>
              <a:rPr lang="en-US" altLang="ko-KR" sz="2000" b="1" spc="190" dirty="0" err="1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+mj-ea"/>
                <a:cs typeface="+mj-cs"/>
              </a:rPr>
              <a:t>Sandhofer</a:t>
            </a:r>
            <a:r>
              <a:rPr lang="en-US" altLang="ko-KR" sz="2000" b="1" spc="19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+mj-ea"/>
                <a:cs typeface="+mj-cs"/>
              </a:rPr>
              <a:t> Linz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0" y="2714620"/>
            <a:ext cx="378621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de-A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de-AT" altLang="ko-KR" sz="1600" b="1" dirty="0">
                <a:latin typeface="Calibri" pitchFamily="34" charset="0"/>
                <a:ea typeface="굴림" pitchFamily="34" charset="-127"/>
              </a:rPr>
              <a:t>                          Before Tx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3428992" y="6215082"/>
            <a:ext cx="399412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de-A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AT" altLang="ko-KR" sz="1600" b="1" dirty="0">
                <a:latin typeface="Calibri" pitchFamily="34" charset="0"/>
                <a:ea typeface="굴림" pitchFamily="34" charset="-127"/>
              </a:rPr>
              <a:t>After Tx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2071670" y="4357694"/>
            <a:ext cx="27860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de-A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de-AT" altLang="ko-KR" sz="1600" b="1" dirty="0">
                <a:latin typeface="Calibri" pitchFamily="34" charset="0"/>
                <a:ea typeface="굴림" pitchFamily="34" charset="-127"/>
              </a:rPr>
              <a:t>Immediately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33"/>
          <p:cNvSpPr txBox="1">
            <a:spLocks/>
          </p:cNvSpPr>
          <p:nvPr/>
        </p:nvSpPr>
        <p:spPr bwMode="auto">
          <a:xfrm>
            <a:off x="142845" y="360362"/>
            <a:ext cx="2786051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r>
              <a:rPr lang="en-US" altLang="ko-KR" sz="2000" b="1" spc="120" dirty="0" err="1">
                <a:solidFill>
                  <a:srgbClr val="B09D60"/>
                </a:solidFill>
                <a:latin typeface="+mj-lt"/>
                <a:ea typeface="+mj-ea"/>
                <a:cs typeface="+mj-cs"/>
              </a:rPr>
              <a:t>Striae</a:t>
            </a:r>
            <a:r>
              <a:rPr lang="en-US" altLang="ko-KR" sz="2000" b="1" spc="120" dirty="0">
                <a:solidFill>
                  <a:srgbClr val="B09D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ko-KR" sz="2000" b="1" spc="120" dirty="0" err="1">
                <a:solidFill>
                  <a:srgbClr val="B09D60"/>
                </a:solidFill>
                <a:latin typeface="+mj-lt"/>
                <a:ea typeface="+mj-ea"/>
                <a:cs typeface="+mj-cs"/>
              </a:rPr>
              <a:t>distensae</a:t>
            </a:r>
            <a:endParaRPr kumimoji="0" lang="ko-KR" altLang="en-US" sz="2000" b="1" spc="120" dirty="0">
              <a:solidFill>
                <a:srgbClr val="B09D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 bwMode="auto">
          <a:xfrm>
            <a:off x="142844" y="627062"/>
            <a:ext cx="3857621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2000" b="1" spc="19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+mj-ea"/>
                <a:cs typeface="+mj-cs"/>
              </a:rPr>
              <a:t>Dr. Martina </a:t>
            </a:r>
            <a:r>
              <a:rPr lang="en-US" altLang="ko-KR" sz="2000" b="1" spc="190" dirty="0" err="1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+mj-ea"/>
                <a:cs typeface="+mj-cs"/>
              </a:rPr>
              <a:t>Sandhofer</a:t>
            </a:r>
            <a:r>
              <a:rPr lang="en-US" altLang="ko-KR" sz="2000" b="1" spc="19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+mj-ea"/>
                <a:cs typeface="+mj-cs"/>
              </a:rPr>
              <a:t> Linz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785786" y="5090710"/>
            <a:ext cx="378621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de-A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de-AT" altLang="ko-KR" sz="1600" b="1" dirty="0">
                <a:latin typeface="Calibri" pitchFamily="34" charset="0"/>
                <a:ea typeface="굴림" pitchFamily="34" charset="-127"/>
              </a:rPr>
              <a:t>                          Before Tx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4500562" y="5072074"/>
            <a:ext cx="399412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de-A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AT" altLang="ko-KR" sz="1600" b="1" dirty="0">
                <a:latin typeface="Calibri" pitchFamily="34" charset="0"/>
                <a:ea typeface="굴림" pitchFamily="34" charset="-127"/>
              </a:rPr>
              <a:t>After Tx</a:t>
            </a:r>
          </a:p>
        </p:txBody>
      </p:sp>
      <p:pic>
        <p:nvPicPr>
          <p:cNvPr id="15" name="그림 14" descr="Untitled-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2285992"/>
            <a:ext cx="7929586" cy="2780504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3"/>
          <p:cNvSpPr txBox="1">
            <a:spLocks/>
          </p:cNvSpPr>
          <p:nvPr/>
        </p:nvSpPr>
        <p:spPr bwMode="auto">
          <a:xfrm>
            <a:off x="142875" y="360362"/>
            <a:ext cx="2786051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r>
              <a:rPr lang="en-US" altLang="ko-KR" sz="2000" b="1" spc="120" dirty="0" err="1">
                <a:solidFill>
                  <a:srgbClr val="B09D60"/>
                </a:solidFill>
                <a:latin typeface="+mj-lt"/>
                <a:ea typeface="+mj-ea"/>
                <a:cs typeface="+mj-cs"/>
              </a:rPr>
              <a:t>Striae</a:t>
            </a:r>
            <a:r>
              <a:rPr lang="en-US" altLang="ko-KR" sz="2000" b="1" spc="120" dirty="0">
                <a:solidFill>
                  <a:srgbClr val="B09D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ko-KR" sz="2000" b="1" spc="120" dirty="0" err="1">
                <a:solidFill>
                  <a:srgbClr val="B09D60"/>
                </a:solidFill>
                <a:latin typeface="+mj-lt"/>
                <a:ea typeface="+mj-ea"/>
                <a:cs typeface="+mj-cs"/>
              </a:rPr>
              <a:t>distensae</a:t>
            </a:r>
            <a:endParaRPr kumimoji="0" lang="ko-KR" altLang="en-US" sz="2000" b="1" spc="120" dirty="0">
              <a:solidFill>
                <a:srgbClr val="B09D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 bwMode="auto">
          <a:xfrm>
            <a:off x="142874" y="627062"/>
            <a:ext cx="3857621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2000" b="1" spc="190" dirty="0" err="1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+mj-ea"/>
                <a:cs typeface="+mj-cs"/>
              </a:rPr>
              <a:t>Dr.Martina</a:t>
            </a:r>
            <a:r>
              <a:rPr lang="en-US" altLang="ko-KR" sz="2000" b="1" spc="19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+mj-ea"/>
                <a:cs typeface="+mj-cs"/>
              </a:rPr>
              <a:t> </a:t>
            </a:r>
            <a:r>
              <a:rPr lang="en-US" altLang="ko-KR" sz="2000" b="1" spc="190" dirty="0" err="1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+mj-ea"/>
                <a:cs typeface="+mj-cs"/>
              </a:rPr>
              <a:t>Sandhofer</a:t>
            </a:r>
            <a:r>
              <a:rPr lang="en-US" altLang="ko-KR" sz="2000" b="1" spc="19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+mj-ea"/>
                <a:cs typeface="+mj-cs"/>
              </a:rPr>
              <a:t> Linz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785786" y="5090710"/>
            <a:ext cx="378621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de-A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de-AT" altLang="ko-KR" sz="1600" b="1" dirty="0">
                <a:latin typeface="Calibri" pitchFamily="34" charset="0"/>
                <a:ea typeface="굴림" pitchFamily="34" charset="-127"/>
              </a:rPr>
              <a:t>                          Before Tx</a:t>
            </a: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4500562" y="5072074"/>
            <a:ext cx="399412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de-A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AT" altLang="ko-KR" sz="1600" b="1" dirty="0">
                <a:latin typeface="Calibri" pitchFamily="34" charset="0"/>
                <a:ea typeface="굴림" pitchFamily="34" charset="-127"/>
              </a:rPr>
              <a:t>After Tx</a:t>
            </a:r>
          </a:p>
        </p:txBody>
      </p:sp>
      <p:pic>
        <p:nvPicPr>
          <p:cNvPr id="15" name="그림 14" descr="Untitled-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285860"/>
            <a:ext cx="8286776" cy="380537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3"/>
          <p:cNvSpPr txBox="1">
            <a:spLocks/>
          </p:cNvSpPr>
          <p:nvPr/>
        </p:nvSpPr>
        <p:spPr bwMode="auto">
          <a:xfrm>
            <a:off x="142875" y="360362"/>
            <a:ext cx="2786051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r>
              <a:rPr lang="en-US" altLang="ko-KR" sz="2000" b="1" spc="120" dirty="0" err="1">
                <a:solidFill>
                  <a:srgbClr val="B09D60"/>
                </a:solidFill>
                <a:latin typeface="+mj-lt"/>
                <a:ea typeface="+mj-ea"/>
                <a:cs typeface="+mj-cs"/>
              </a:rPr>
              <a:t>Striae</a:t>
            </a:r>
            <a:r>
              <a:rPr lang="en-US" altLang="ko-KR" sz="2000" b="1" spc="120" dirty="0">
                <a:solidFill>
                  <a:srgbClr val="B09D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ko-KR" sz="2000" b="1" spc="120" dirty="0" err="1">
                <a:solidFill>
                  <a:srgbClr val="B09D60"/>
                </a:solidFill>
                <a:latin typeface="+mj-lt"/>
                <a:ea typeface="+mj-ea"/>
                <a:cs typeface="+mj-cs"/>
              </a:rPr>
              <a:t>distensae</a:t>
            </a:r>
            <a:endParaRPr kumimoji="0" lang="ko-KR" altLang="en-US" sz="2000" b="1" spc="120" dirty="0">
              <a:solidFill>
                <a:srgbClr val="B09D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 bwMode="auto">
          <a:xfrm>
            <a:off x="142874" y="627062"/>
            <a:ext cx="3857621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2000" b="1" spc="19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+mj-ea"/>
                <a:cs typeface="+mj-cs"/>
              </a:rPr>
              <a:t>Dr. Martina </a:t>
            </a:r>
            <a:r>
              <a:rPr lang="en-US" altLang="ko-KR" sz="2000" b="1" spc="190" dirty="0" err="1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+mj-ea"/>
                <a:cs typeface="+mj-cs"/>
              </a:rPr>
              <a:t>Sandhofer</a:t>
            </a:r>
            <a:r>
              <a:rPr lang="en-US" altLang="ko-KR" sz="2000" b="1" spc="19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+mj-ea"/>
                <a:cs typeface="+mj-cs"/>
              </a:rPr>
              <a:t> Linz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714348" y="5305024"/>
            <a:ext cx="378621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de-A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de-AT" altLang="ko-KR" sz="1600" b="1" dirty="0">
                <a:latin typeface="Calibri" pitchFamily="34" charset="0"/>
                <a:ea typeface="굴림" pitchFamily="34" charset="-127"/>
              </a:rPr>
              <a:t>                          Before Tx</a:t>
            </a: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4429124" y="5286388"/>
            <a:ext cx="399412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de-A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AT" altLang="ko-KR" sz="1600" b="1" dirty="0">
                <a:latin typeface="Calibri" pitchFamily="34" charset="0"/>
                <a:ea typeface="굴림" pitchFamily="34" charset="-127"/>
              </a:rPr>
              <a:t>After Tx</a:t>
            </a:r>
          </a:p>
        </p:txBody>
      </p:sp>
      <p:pic>
        <p:nvPicPr>
          <p:cNvPr id="11" name="그림 10" descr="Untitled-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500174"/>
            <a:ext cx="8057694" cy="3798207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3"/>
          <p:cNvSpPr txBox="1">
            <a:spLocks/>
          </p:cNvSpPr>
          <p:nvPr/>
        </p:nvSpPr>
        <p:spPr bwMode="auto">
          <a:xfrm>
            <a:off x="142875" y="360362"/>
            <a:ext cx="2786051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r>
              <a:rPr lang="en-US" altLang="ko-KR" sz="2000" b="1" spc="120" dirty="0" err="1">
                <a:solidFill>
                  <a:srgbClr val="B09D60"/>
                </a:solidFill>
                <a:latin typeface="+mj-lt"/>
                <a:ea typeface="+mj-ea"/>
                <a:cs typeface="+mj-cs"/>
              </a:rPr>
              <a:t>Striae</a:t>
            </a:r>
            <a:r>
              <a:rPr lang="en-US" altLang="ko-KR" sz="2000" b="1" spc="120" dirty="0">
                <a:solidFill>
                  <a:srgbClr val="B09D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ko-KR" sz="2000" b="1" spc="120" dirty="0" err="1">
                <a:solidFill>
                  <a:srgbClr val="B09D60"/>
                </a:solidFill>
                <a:latin typeface="+mj-lt"/>
                <a:ea typeface="+mj-ea"/>
                <a:cs typeface="+mj-cs"/>
              </a:rPr>
              <a:t>distensae</a:t>
            </a:r>
            <a:endParaRPr kumimoji="0" lang="ko-KR" altLang="en-US" sz="2000" b="1" spc="120" dirty="0">
              <a:solidFill>
                <a:srgbClr val="B09D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 bwMode="auto">
          <a:xfrm>
            <a:off x="142874" y="627062"/>
            <a:ext cx="3857621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2000" b="1" spc="19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+mj-ea"/>
                <a:cs typeface="+mj-cs"/>
              </a:rPr>
              <a:t>Dr. Martina </a:t>
            </a:r>
            <a:r>
              <a:rPr lang="en-US" altLang="ko-KR" sz="2000" b="1" spc="190" dirty="0" err="1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+mj-ea"/>
                <a:cs typeface="+mj-cs"/>
              </a:rPr>
              <a:t>Sandhofer</a:t>
            </a:r>
            <a:r>
              <a:rPr lang="en-US" altLang="ko-KR" sz="2000" b="1" spc="19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+mj-ea"/>
                <a:cs typeface="+mj-cs"/>
              </a:rPr>
              <a:t> Linz</a:t>
            </a: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500034" y="4714884"/>
            <a:ext cx="378621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de-A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de-AT" altLang="ko-KR" sz="1600" b="1" dirty="0">
                <a:latin typeface="Calibri" pitchFamily="34" charset="0"/>
                <a:ea typeface="굴림" pitchFamily="34" charset="-127"/>
              </a:rPr>
              <a:t>                          Before Tx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4500562" y="4714884"/>
            <a:ext cx="399412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de-A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AT" altLang="ko-KR" sz="1600" b="1" dirty="0">
                <a:latin typeface="Calibri" pitchFamily="34" charset="0"/>
                <a:ea typeface="굴림" pitchFamily="34" charset="-127"/>
              </a:rPr>
              <a:t>After Tx</a:t>
            </a:r>
          </a:p>
        </p:txBody>
      </p:sp>
      <p:pic>
        <p:nvPicPr>
          <p:cNvPr id="11" name="그림 10" descr="Untitled-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857364"/>
            <a:ext cx="7988663" cy="278608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649317" y="4816474"/>
            <a:ext cx="378621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de-A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de-AT" altLang="ko-KR" sz="1600" b="1" dirty="0">
                <a:latin typeface="Calibri" pitchFamily="34" charset="0"/>
                <a:ea typeface="굴림" pitchFamily="34" charset="-127"/>
              </a:rPr>
              <a:t>                          Before Tx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42844" y="6215082"/>
            <a:ext cx="3733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de-A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de-AT" altLang="ko-KR" sz="1200" b="1" dirty="0">
                <a:solidFill>
                  <a:schemeClr val="bg1"/>
                </a:solidFill>
                <a:ea typeface="굴림" pitchFamily="34" charset="-127"/>
                <a:cs typeface="Times New Roman" pitchFamily="18" charset="0"/>
              </a:rPr>
              <a:t> ©</a:t>
            </a:r>
            <a:r>
              <a:rPr lang="de-DE" sz="1200" b="1" dirty="0">
                <a:solidFill>
                  <a:schemeClr val="bg1"/>
                </a:solidFill>
                <a:cs typeface="Times New Roman" pitchFamily="18" charset="0"/>
              </a:rPr>
              <a:t> Dr. Sandhofer – Novak  Linz</a:t>
            </a:r>
            <a:r>
              <a:rPr lang="de-DE" sz="1200" b="1" dirty="0">
                <a:solidFill>
                  <a:srgbClr val="FF0000"/>
                </a:solidFill>
                <a:cs typeface="Times New Roman" pitchFamily="18" charset="0"/>
              </a:rPr>
              <a:t>    </a:t>
            </a:r>
            <a:endParaRPr lang="de-AT" altLang="ko-KR" sz="1200" b="1" dirty="0">
              <a:solidFill>
                <a:srgbClr val="FF0000"/>
              </a:solidFill>
              <a:ea typeface="굴림" pitchFamily="34" charset="-127"/>
              <a:cs typeface="Times New Roman" pitchFamily="18" charset="0"/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4578407" y="4786322"/>
            <a:ext cx="399412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de-A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AT" altLang="ko-KR" sz="1600" b="1" dirty="0">
                <a:latin typeface="Calibri" pitchFamily="34" charset="0"/>
                <a:ea typeface="굴림" pitchFamily="34" charset="-127"/>
              </a:rPr>
              <a:t>After Tx  :  Intracel + CO2</a:t>
            </a:r>
          </a:p>
        </p:txBody>
      </p:sp>
      <p:sp>
        <p:nvSpPr>
          <p:cNvPr id="7" name="제목 33"/>
          <p:cNvSpPr txBox="1">
            <a:spLocks/>
          </p:cNvSpPr>
          <p:nvPr/>
        </p:nvSpPr>
        <p:spPr bwMode="auto">
          <a:xfrm>
            <a:off x="142875" y="360362"/>
            <a:ext cx="2786051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r>
              <a:rPr kumimoji="0" lang="en-US" altLang="ko-KR" sz="2000" b="1" spc="120" dirty="0">
                <a:solidFill>
                  <a:srgbClr val="B09D60"/>
                </a:solidFill>
                <a:latin typeface="+mj-lt"/>
                <a:ea typeface="+mj-ea"/>
                <a:cs typeface="+mj-cs"/>
              </a:rPr>
              <a:t>Tightening/lifting</a:t>
            </a:r>
            <a:endParaRPr kumimoji="0" lang="ko-KR" altLang="en-US" sz="2000" b="1" spc="120" dirty="0">
              <a:solidFill>
                <a:srgbClr val="B09D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 bwMode="auto">
          <a:xfrm>
            <a:off x="142874" y="627062"/>
            <a:ext cx="3857621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ko-KR" sz="2000" b="1" spc="19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+mj-ea"/>
                <a:cs typeface="+mj-cs"/>
              </a:rPr>
              <a:t>Dr. </a:t>
            </a:r>
            <a:r>
              <a:rPr lang="en-US" altLang="ko-KR" sz="2000" b="1" spc="190" dirty="0" err="1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+mj-ea"/>
                <a:cs typeface="+mj-cs"/>
              </a:rPr>
              <a:t>Sandhofer</a:t>
            </a:r>
            <a:r>
              <a:rPr lang="en-US" altLang="ko-KR" sz="2000" b="1" spc="19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+mj-ea"/>
                <a:cs typeface="+mj-cs"/>
              </a:rPr>
              <a:t> – Novak Linz    </a:t>
            </a:r>
          </a:p>
        </p:txBody>
      </p:sp>
      <p:pic>
        <p:nvPicPr>
          <p:cNvPr id="15" name="그림 14" descr="Untitled-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000240"/>
            <a:ext cx="8501090" cy="278303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33"/>
          <p:cNvSpPr txBox="1">
            <a:spLocks/>
          </p:cNvSpPr>
          <p:nvPr/>
        </p:nvSpPr>
        <p:spPr bwMode="auto">
          <a:xfrm>
            <a:off x="142844" y="357166"/>
            <a:ext cx="464347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r>
              <a:rPr lang="en-US" altLang="ko-KR" sz="2000" b="1" spc="120" dirty="0">
                <a:solidFill>
                  <a:srgbClr val="B09D60"/>
                </a:solidFill>
                <a:latin typeface="+mj-lt"/>
                <a:ea typeface="+mj-ea"/>
                <a:cs typeface="+mj-cs"/>
              </a:rPr>
              <a:t>Tightening / lifting</a:t>
            </a:r>
            <a:endParaRPr kumimoji="0" lang="ko-KR" altLang="en-US" sz="2000" b="1" spc="120" dirty="0">
              <a:solidFill>
                <a:srgbClr val="B09D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 bwMode="auto">
          <a:xfrm>
            <a:off x="142844" y="623866"/>
            <a:ext cx="32766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ko-KR" sz="2000" b="1" spc="19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+mj-ea"/>
                <a:cs typeface="+mj-cs"/>
              </a:rPr>
              <a:t>Dr. </a:t>
            </a:r>
            <a:r>
              <a:rPr lang="en-US" altLang="ko-KR" sz="2000" b="1" spc="19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Marge </a:t>
            </a:r>
            <a:r>
              <a:rPr lang="en-US" altLang="ko-KR" sz="2000" b="1" spc="190" dirty="0" err="1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Uibu</a:t>
            </a:r>
            <a:endParaRPr kumimoji="0" lang="ko-KR" altLang="en-US" sz="2000" b="1" spc="190" dirty="0">
              <a:solidFill>
                <a:schemeClr val="bg2">
                  <a:lumMod val="25000"/>
                </a:schemeClr>
              </a:solidFill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7" name="제목 1"/>
          <p:cNvSpPr txBox="1">
            <a:spLocks/>
          </p:cNvSpPr>
          <p:nvPr/>
        </p:nvSpPr>
        <p:spPr bwMode="auto">
          <a:xfrm>
            <a:off x="179357" y="887391"/>
            <a:ext cx="3240087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altLang="ko-KR" sz="1200" dirty="0">
                <a:solidFill>
                  <a:srgbClr val="3E250A"/>
                </a:solidFill>
              </a:rPr>
              <a:t>Ihoakatemia, Finland 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7996495" y="285728"/>
            <a:ext cx="10246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altLang="ko-KR" sz="1200" b="1" spc="100" dirty="0"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57, Female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1357290" y="6090842"/>
            <a:ext cx="378621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de-A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de-AT" altLang="ko-KR" sz="1600" b="1" dirty="0">
                <a:latin typeface="Calibri" pitchFamily="34" charset="0"/>
                <a:ea typeface="굴림" pitchFamily="34" charset="-127"/>
              </a:rPr>
              <a:t>                          Before Tx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4286248" y="6090842"/>
            <a:ext cx="378621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de-A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de-AT" altLang="ko-KR" sz="1600" b="1" dirty="0">
                <a:latin typeface="Calibri" pitchFamily="34" charset="0"/>
                <a:ea typeface="굴림" pitchFamily="34" charset="-127"/>
              </a:rPr>
              <a:t>                          1 month after  1</a:t>
            </a:r>
            <a:r>
              <a:rPr lang="de-AT" altLang="ko-KR" sz="1600" b="1" baseline="30000" dirty="0">
                <a:latin typeface="Calibri" pitchFamily="34" charset="0"/>
                <a:ea typeface="굴림" pitchFamily="34" charset="-127"/>
              </a:rPr>
              <a:t>st</a:t>
            </a:r>
            <a:r>
              <a:rPr lang="de-AT" altLang="ko-KR" sz="1600" b="1" dirty="0">
                <a:latin typeface="Calibri" pitchFamily="34" charset="0"/>
                <a:ea typeface="굴림" pitchFamily="34" charset="-127"/>
              </a:rPr>
              <a:t> Tx</a:t>
            </a:r>
          </a:p>
        </p:txBody>
      </p:sp>
      <p:pic>
        <p:nvPicPr>
          <p:cNvPr id="25" name="그림 24" descr="Untitled-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0166" y="1142984"/>
            <a:ext cx="6500858" cy="495941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3"/>
          <p:cNvSpPr txBox="1">
            <a:spLocks/>
          </p:cNvSpPr>
          <p:nvPr/>
        </p:nvSpPr>
        <p:spPr bwMode="auto">
          <a:xfrm>
            <a:off x="142844" y="357166"/>
            <a:ext cx="464347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r>
              <a:rPr lang="en-US" altLang="ko-KR" sz="2000" b="1" spc="120" dirty="0">
                <a:solidFill>
                  <a:srgbClr val="B09D60"/>
                </a:solidFill>
                <a:latin typeface="+mj-lt"/>
                <a:ea typeface="+mj-ea"/>
                <a:cs typeface="+mj-cs"/>
              </a:rPr>
              <a:t>Tightening / lifting</a:t>
            </a:r>
            <a:endParaRPr kumimoji="0" lang="ko-KR" altLang="en-US" sz="2000" b="1" spc="120" dirty="0">
              <a:solidFill>
                <a:srgbClr val="B09D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 bwMode="auto">
          <a:xfrm>
            <a:off x="142844" y="623866"/>
            <a:ext cx="32766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ko-KR" sz="2000" b="1" spc="19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+mj-ea"/>
                <a:cs typeface="+mj-cs"/>
              </a:rPr>
              <a:t>Dr. </a:t>
            </a:r>
            <a:r>
              <a:rPr lang="en-US" altLang="ko-KR" sz="2000" b="1" spc="19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Marge </a:t>
            </a:r>
            <a:r>
              <a:rPr lang="en-US" altLang="ko-KR" sz="2000" b="1" spc="190" dirty="0" err="1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Uibu</a:t>
            </a:r>
            <a:endParaRPr kumimoji="0" lang="ko-KR" altLang="en-US" sz="2000" b="1" spc="190" dirty="0">
              <a:solidFill>
                <a:schemeClr val="bg2">
                  <a:lumMod val="25000"/>
                </a:schemeClr>
              </a:solidFill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 bwMode="auto">
          <a:xfrm>
            <a:off x="179357" y="887391"/>
            <a:ext cx="3240087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altLang="ko-KR" sz="1200" dirty="0">
                <a:solidFill>
                  <a:srgbClr val="3E250A"/>
                </a:solidFill>
              </a:rPr>
              <a:t>Ihoakatemia, Finland </a:t>
            </a: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714348" y="5947966"/>
            <a:ext cx="378621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de-A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de-AT" altLang="ko-KR" sz="1600" b="1" dirty="0">
                <a:latin typeface="Calibri" pitchFamily="34" charset="0"/>
                <a:ea typeface="굴림" pitchFamily="34" charset="-127"/>
              </a:rPr>
              <a:t>                          Before Tx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4429124" y="5947966"/>
            <a:ext cx="378621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de-A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de-AT" altLang="ko-KR" sz="1600" b="1" dirty="0">
                <a:latin typeface="Calibri" pitchFamily="34" charset="0"/>
                <a:ea typeface="굴림" pitchFamily="34" charset="-127"/>
              </a:rPr>
              <a:t>                          1 month after  1</a:t>
            </a:r>
            <a:r>
              <a:rPr lang="de-AT" altLang="ko-KR" sz="1600" b="1" baseline="30000" dirty="0">
                <a:latin typeface="Calibri" pitchFamily="34" charset="0"/>
                <a:ea typeface="굴림" pitchFamily="34" charset="-127"/>
              </a:rPr>
              <a:t>st</a:t>
            </a:r>
            <a:r>
              <a:rPr lang="de-AT" altLang="ko-KR" sz="1600" b="1" dirty="0">
                <a:latin typeface="Calibri" pitchFamily="34" charset="0"/>
                <a:ea typeface="굴림" pitchFamily="34" charset="-127"/>
              </a:rPr>
              <a:t> Tx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7996495" y="285728"/>
            <a:ext cx="10246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altLang="ko-KR" sz="1200" b="1" spc="100" dirty="0"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57, Female</a:t>
            </a:r>
          </a:p>
        </p:txBody>
      </p:sp>
      <p:pic>
        <p:nvPicPr>
          <p:cNvPr id="17" name="그림 16" descr="Untitled-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500174"/>
            <a:ext cx="8093324" cy="443316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3"/>
          <p:cNvSpPr txBox="1">
            <a:spLocks/>
          </p:cNvSpPr>
          <p:nvPr/>
        </p:nvSpPr>
        <p:spPr bwMode="auto">
          <a:xfrm>
            <a:off x="142844" y="357166"/>
            <a:ext cx="464347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r>
              <a:rPr lang="en-US" altLang="ko-KR" sz="2000" b="1" spc="120" dirty="0">
                <a:solidFill>
                  <a:srgbClr val="B09D60"/>
                </a:solidFill>
                <a:latin typeface="+mj-lt"/>
                <a:ea typeface="+mj-ea"/>
                <a:cs typeface="+mj-cs"/>
              </a:rPr>
              <a:t>Tightening / lifting</a:t>
            </a:r>
            <a:endParaRPr kumimoji="0" lang="ko-KR" altLang="en-US" sz="2000" b="1" spc="120" dirty="0">
              <a:solidFill>
                <a:srgbClr val="B09D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 bwMode="auto">
          <a:xfrm>
            <a:off x="142844" y="623866"/>
            <a:ext cx="32766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ko-KR" sz="2000" b="1" spc="19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+mj-ea"/>
                <a:cs typeface="+mj-cs"/>
              </a:rPr>
              <a:t>Dr. </a:t>
            </a:r>
            <a:r>
              <a:rPr lang="en-US" altLang="ko-KR" sz="2000" b="1" spc="19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Marge </a:t>
            </a:r>
            <a:r>
              <a:rPr lang="en-US" altLang="ko-KR" sz="2000" b="1" spc="190" dirty="0" err="1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Uibu</a:t>
            </a:r>
            <a:endParaRPr kumimoji="0" lang="ko-KR" altLang="en-US" sz="2000" b="1" spc="190" dirty="0">
              <a:solidFill>
                <a:schemeClr val="bg2">
                  <a:lumMod val="25000"/>
                </a:schemeClr>
              </a:solidFill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 bwMode="auto">
          <a:xfrm>
            <a:off x="179357" y="887391"/>
            <a:ext cx="3240087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altLang="ko-KR" sz="1200" dirty="0">
                <a:solidFill>
                  <a:srgbClr val="3E250A"/>
                </a:solidFill>
              </a:rPr>
              <a:t>Ihoakatemia, Finland 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7996495" y="285728"/>
            <a:ext cx="10246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altLang="ko-KR" sz="1200" b="1" spc="100" dirty="0"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62, Female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714348" y="6162280"/>
            <a:ext cx="378621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de-A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de-AT" altLang="ko-KR" sz="1600" b="1" dirty="0">
                <a:latin typeface="Calibri" pitchFamily="34" charset="0"/>
                <a:ea typeface="굴림" pitchFamily="34" charset="-127"/>
              </a:rPr>
              <a:t>                          Before Tx</a:t>
            </a: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4429124" y="6162280"/>
            <a:ext cx="378621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de-A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de-AT" altLang="ko-KR" sz="1600" b="1" dirty="0">
                <a:latin typeface="Calibri" pitchFamily="34" charset="0"/>
                <a:ea typeface="굴림" pitchFamily="34" charset="-127"/>
              </a:rPr>
              <a:t>                          1 month after  1</a:t>
            </a:r>
            <a:r>
              <a:rPr lang="de-AT" altLang="ko-KR" sz="1600" b="1" baseline="30000" dirty="0">
                <a:latin typeface="Calibri" pitchFamily="34" charset="0"/>
                <a:ea typeface="굴림" pitchFamily="34" charset="-127"/>
              </a:rPr>
              <a:t>st</a:t>
            </a:r>
            <a:r>
              <a:rPr lang="de-AT" altLang="ko-KR" sz="1600" b="1" dirty="0">
                <a:latin typeface="Calibri" pitchFamily="34" charset="0"/>
                <a:ea typeface="굴림" pitchFamily="34" charset="-127"/>
              </a:rPr>
              <a:t> Tx</a:t>
            </a:r>
          </a:p>
        </p:txBody>
      </p:sp>
      <p:pic>
        <p:nvPicPr>
          <p:cNvPr id="12" name="그림 11" descr="Untitled-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1260382"/>
            <a:ext cx="8143900" cy="494518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33"/>
          <p:cNvSpPr txBox="1">
            <a:spLocks/>
          </p:cNvSpPr>
          <p:nvPr/>
        </p:nvSpPr>
        <p:spPr bwMode="auto">
          <a:xfrm>
            <a:off x="142844" y="357166"/>
            <a:ext cx="464347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r>
              <a:rPr lang="en-US" altLang="ko-KR" sz="2000" b="1" spc="120" dirty="0">
                <a:solidFill>
                  <a:srgbClr val="B09D60"/>
                </a:solidFill>
                <a:latin typeface="+mj-lt"/>
                <a:ea typeface="+mj-ea"/>
                <a:cs typeface="+mj-cs"/>
              </a:rPr>
              <a:t>Tightening / lifting</a:t>
            </a:r>
            <a:endParaRPr kumimoji="0" lang="ko-KR" altLang="en-US" sz="2000" b="1" spc="120" dirty="0">
              <a:solidFill>
                <a:srgbClr val="B09D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 bwMode="auto">
          <a:xfrm>
            <a:off x="142844" y="623866"/>
            <a:ext cx="32766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ko-KR" sz="2000" b="1" spc="19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+mj-ea"/>
                <a:cs typeface="+mj-cs"/>
              </a:rPr>
              <a:t>Dr. </a:t>
            </a:r>
            <a:r>
              <a:rPr lang="en-US" altLang="ko-KR" sz="2000" b="1" spc="19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Marge </a:t>
            </a:r>
            <a:r>
              <a:rPr lang="en-US" altLang="ko-KR" sz="2000" b="1" spc="190" dirty="0" err="1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Uibu</a:t>
            </a:r>
            <a:endParaRPr kumimoji="0" lang="ko-KR" altLang="en-US" sz="2000" b="1" spc="190" dirty="0">
              <a:solidFill>
                <a:schemeClr val="bg2">
                  <a:lumMod val="25000"/>
                </a:schemeClr>
              </a:solidFill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7" name="제목 1"/>
          <p:cNvSpPr txBox="1">
            <a:spLocks/>
          </p:cNvSpPr>
          <p:nvPr/>
        </p:nvSpPr>
        <p:spPr bwMode="auto">
          <a:xfrm>
            <a:off x="179357" y="887391"/>
            <a:ext cx="3240087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altLang="ko-KR" sz="1200" dirty="0">
                <a:solidFill>
                  <a:srgbClr val="3E250A"/>
                </a:solidFill>
              </a:rPr>
              <a:t>Ihoakatemia, Finland 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7996495" y="285728"/>
            <a:ext cx="10246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altLang="ko-KR" sz="1200" b="1" spc="100" dirty="0"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62, Female</a:t>
            </a: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642910" y="5643578"/>
            <a:ext cx="378621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de-A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de-AT" altLang="ko-KR" sz="1600" b="1" dirty="0">
                <a:latin typeface="Calibri" pitchFamily="34" charset="0"/>
                <a:ea typeface="굴림" pitchFamily="34" charset="-127"/>
              </a:rPr>
              <a:t>                          Before Tx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4500561" y="5662214"/>
            <a:ext cx="378621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de-A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de-AT" altLang="ko-KR" sz="1600" b="1" dirty="0">
                <a:latin typeface="Calibri" pitchFamily="34" charset="0"/>
                <a:ea typeface="굴림" pitchFamily="34" charset="-127"/>
              </a:rPr>
              <a:t>                          1 month after  1</a:t>
            </a:r>
            <a:r>
              <a:rPr lang="de-AT" altLang="ko-KR" sz="1600" b="1" baseline="30000" dirty="0">
                <a:latin typeface="Calibri" pitchFamily="34" charset="0"/>
                <a:ea typeface="굴림" pitchFamily="34" charset="-127"/>
              </a:rPr>
              <a:t>st</a:t>
            </a:r>
            <a:r>
              <a:rPr lang="de-AT" altLang="ko-KR" sz="1600" b="1" dirty="0">
                <a:latin typeface="Calibri" pitchFamily="34" charset="0"/>
                <a:ea typeface="굴림" pitchFamily="34" charset="-127"/>
              </a:rPr>
              <a:t> Tx</a:t>
            </a:r>
          </a:p>
        </p:txBody>
      </p:sp>
      <p:pic>
        <p:nvPicPr>
          <p:cNvPr id="13" name="그림 12" descr="Untitled-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357298"/>
            <a:ext cx="8215338" cy="433809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3"/>
          <p:cNvSpPr txBox="1">
            <a:spLocks/>
          </p:cNvSpPr>
          <p:nvPr/>
        </p:nvSpPr>
        <p:spPr bwMode="auto">
          <a:xfrm>
            <a:off x="142844" y="357166"/>
            <a:ext cx="464347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r>
              <a:rPr lang="en-US" altLang="ko-KR" sz="2000" b="1" spc="120" dirty="0">
                <a:solidFill>
                  <a:srgbClr val="B09D60"/>
                </a:solidFill>
                <a:latin typeface="+mj-lt"/>
                <a:ea typeface="+mj-ea"/>
                <a:cs typeface="+mj-cs"/>
              </a:rPr>
              <a:t>Tightening / lifting</a:t>
            </a:r>
            <a:endParaRPr kumimoji="0" lang="ko-KR" altLang="en-US" sz="2000" b="1" spc="120" dirty="0">
              <a:solidFill>
                <a:srgbClr val="B09D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 bwMode="auto">
          <a:xfrm>
            <a:off x="142844" y="623866"/>
            <a:ext cx="32766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ko-KR" sz="2000" b="1" spc="19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+mj-ea"/>
                <a:cs typeface="+mj-cs"/>
              </a:rPr>
              <a:t>Dr. </a:t>
            </a:r>
            <a:r>
              <a:rPr lang="en-US" altLang="ko-KR" sz="2000" b="1" spc="19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Marge </a:t>
            </a:r>
            <a:r>
              <a:rPr lang="en-US" altLang="ko-KR" sz="2000" b="1" spc="190" dirty="0" err="1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Uibu</a:t>
            </a:r>
            <a:endParaRPr kumimoji="0" lang="ko-KR" altLang="en-US" sz="2000" b="1" spc="190" dirty="0">
              <a:solidFill>
                <a:schemeClr val="bg2">
                  <a:lumMod val="25000"/>
                </a:schemeClr>
              </a:solidFill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 bwMode="auto">
          <a:xfrm>
            <a:off x="179357" y="887391"/>
            <a:ext cx="3240087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altLang="ko-KR" sz="1200" dirty="0">
                <a:solidFill>
                  <a:srgbClr val="3E250A"/>
                </a:solidFill>
              </a:rPr>
              <a:t>Ihoakatemia, Finland 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7996495" y="285728"/>
            <a:ext cx="10246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altLang="ko-KR" sz="1200" b="1" spc="100" dirty="0"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58, Female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642910" y="6143644"/>
            <a:ext cx="378621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de-A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de-AT" altLang="ko-KR" sz="1600" b="1" dirty="0">
                <a:latin typeface="Calibri" pitchFamily="34" charset="0"/>
                <a:ea typeface="굴림" pitchFamily="34" charset="-127"/>
              </a:rPr>
              <a:t>                          Before Tx</a:t>
            </a: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4500561" y="6162280"/>
            <a:ext cx="378621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de-A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de-AT" altLang="ko-KR" sz="1600" b="1" dirty="0">
                <a:latin typeface="Calibri" pitchFamily="34" charset="0"/>
                <a:ea typeface="굴림" pitchFamily="34" charset="-127"/>
              </a:rPr>
              <a:t>                      1 month after  1</a:t>
            </a:r>
            <a:r>
              <a:rPr lang="de-AT" altLang="ko-KR" sz="1600" b="1" baseline="30000" dirty="0">
                <a:latin typeface="Calibri" pitchFamily="34" charset="0"/>
                <a:ea typeface="굴림" pitchFamily="34" charset="-127"/>
              </a:rPr>
              <a:t>st</a:t>
            </a:r>
            <a:r>
              <a:rPr lang="de-AT" altLang="ko-KR" sz="1600" b="1" dirty="0">
                <a:latin typeface="Calibri" pitchFamily="34" charset="0"/>
                <a:ea typeface="굴림" pitchFamily="34" charset="-127"/>
              </a:rPr>
              <a:t> Tx</a:t>
            </a:r>
          </a:p>
        </p:txBody>
      </p:sp>
      <p:pic>
        <p:nvPicPr>
          <p:cNvPr id="14" name="그림 13" descr="Untitled-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1266686"/>
            <a:ext cx="7929586" cy="493169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3"/>
          <p:cNvSpPr txBox="1">
            <a:spLocks/>
          </p:cNvSpPr>
          <p:nvPr/>
        </p:nvSpPr>
        <p:spPr bwMode="auto">
          <a:xfrm>
            <a:off x="142844" y="357166"/>
            <a:ext cx="464347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r>
              <a:rPr lang="en-US" altLang="ko-KR" sz="2000" b="1" spc="120" dirty="0">
                <a:solidFill>
                  <a:srgbClr val="B09D60"/>
                </a:solidFill>
                <a:latin typeface="+mj-lt"/>
                <a:ea typeface="+mj-ea"/>
                <a:cs typeface="+mj-cs"/>
              </a:rPr>
              <a:t>Tightening / lifting</a:t>
            </a:r>
            <a:endParaRPr kumimoji="0" lang="ko-KR" altLang="en-US" sz="2000" b="1" spc="120" dirty="0">
              <a:solidFill>
                <a:srgbClr val="B09D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 bwMode="auto">
          <a:xfrm>
            <a:off x="142844" y="623866"/>
            <a:ext cx="32766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ko-KR" sz="2000" b="1" spc="19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+mj-ea"/>
                <a:cs typeface="+mj-cs"/>
              </a:rPr>
              <a:t>Dr. </a:t>
            </a:r>
            <a:r>
              <a:rPr lang="en-US" altLang="ko-KR" sz="2000" b="1" spc="19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Marge </a:t>
            </a:r>
            <a:r>
              <a:rPr lang="en-US" altLang="ko-KR" sz="2000" b="1" spc="190" dirty="0" err="1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Uibu</a:t>
            </a:r>
            <a:endParaRPr kumimoji="0" lang="ko-KR" altLang="en-US" sz="2000" b="1" spc="190" dirty="0">
              <a:solidFill>
                <a:schemeClr val="bg2">
                  <a:lumMod val="25000"/>
                </a:schemeClr>
              </a:solidFill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 bwMode="auto">
          <a:xfrm>
            <a:off x="179357" y="887391"/>
            <a:ext cx="3240087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altLang="ko-KR" sz="1200" dirty="0">
                <a:solidFill>
                  <a:srgbClr val="3E250A"/>
                </a:solidFill>
              </a:rPr>
              <a:t>Ihoakatemia, Finland 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7996495" y="285728"/>
            <a:ext cx="10246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altLang="ko-KR" sz="1200" b="1" spc="100" dirty="0"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58, Female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642910" y="6143644"/>
            <a:ext cx="378621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de-A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de-AT" altLang="ko-KR" sz="1600" b="1" dirty="0">
                <a:latin typeface="Calibri" pitchFamily="34" charset="0"/>
                <a:ea typeface="굴림" pitchFamily="34" charset="-127"/>
              </a:rPr>
              <a:t>                          Before Tx</a:t>
            </a: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4500561" y="6162280"/>
            <a:ext cx="378621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de-A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de-AT" altLang="ko-KR" sz="1600" b="1" dirty="0">
                <a:latin typeface="Calibri" pitchFamily="34" charset="0"/>
                <a:ea typeface="굴림" pitchFamily="34" charset="-127"/>
              </a:rPr>
              <a:t>                      1 month after  1</a:t>
            </a:r>
            <a:r>
              <a:rPr lang="de-AT" altLang="ko-KR" sz="1600" b="1" baseline="30000" dirty="0">
                <a:latin typeface="Calibri" pitchFamily="34" charset="0"/>
                <a:ea typeface="굴림" pitchFamily="34" charset="-127"/>
              </a:rPr>
              <a:t>st</a:t>
            </a:r>
            <a:r>
              <a:rPr lang="de-AT" altLang="ko-KR" sz="1600" b="1" dirty="0">
                <a:latin typeface="Calibri" pitchFamily="34" charset="0"/>
                <a:ea typeface="굴림" pitchFamily="34" charset="-127"/>
              </a:rPr>
              <a:t> Tx</a:t>
            </a:r>
          </a:p>
        </p:txBody>
      </p:sp>
      <p:pic>
        <p:nvPicPr>
          <p:cNvPr id="14" name="그림 13" descr="Untitled-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1142984"/>
            <a:ext cx="7572428" cy="50387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1033</TotalTime>
  <Words>457</Words>
  <Application>Microsoft Macintosh PowerPoint</Application>
  <PresentationFormat>On-screen Show (4:3)</PresentationFormat>
  <Paragraphs>125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맑은 고딕</vt:lpstr>
      <vt:lpstr>Arial</vt:lpstr>
      <vt:lpstr>Calibri</vt:lpstr>
      <vt:lpstr>Candara</vt:lpstr>
      <vt:lpstr>Times New Roman</vt:lpstr>
      <vt:lpstr>Office 테마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학술마케팅부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강소정</dc:creator>
  <cp:lastModifiedBy>Rhianna Moore</cp:lastModifiedBy>
  <cp:revision>119</cp:revision>
  <dcterms:created xsi:type="dcterms:W3CDTF">2011-10-04T00:34:01Z</dcterms:created>
  <dcterms:modified xsi:type="dcterms:W3CDTF">2020-06-12T10:54:59Z</dcterms:modified>
</cp:coreProperties>
</file>